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oboto"/>
      <p:regular r:id="rId17"/>
      <p:bold r:id="rId18"/>
      <p:italic r:id="rId19"/>
      <p:boldItalic r:id="rId20"/>
    </p:embeddedFont>
    <p:embeddedFont>
      <p:font typeface="Montserrat"/>
      <p:regular r:id="rId21"/>
      <p:bold r:id="rId22"/>
      <p:italic r:id="rId23"/>
      <p:boldItalic r:id="rId24"/>
    </p:embeddedFont>
    <p:embeddedFont>
      <p:font typeface="Montserrat Light"/>
      <p:regular r:id="rId25"/>
      <p:bold r:id="rId26"/>
      <p:italic r:id="rId27"/>
      <p:boldItalic r:id="rId28"/>
    </p:embeddedFont>
    <p:embeddedFont>
      <p:font typeface="Oswald"/>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Light-bold.fntdata"/><Relationship Id="rId25" Type="http://schemas.openxmlformats.org/officeDocument/2006/relationships/font" Target="fonts/MontserratLight-regular.fntdata"/><Relationship Id="rId28" Type="http://schemas.openxmlformats.org/officeDocument/2006/relationships/font" Target="fonts/MontserratLight-boldItalic.fntdata"/><Relationship Id="rId27" Type="http://schemas.openxmlformats.org/officeDocument/2006/relationships/font" Target="fonts/MontserratLight-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swald-regular.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Oswald-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regular.fntdata"/><Relationship Id="rId16" Type="http://schemas.openxmlformats.org/officeDocument/2006/relationships/slide" Target="slides/slide11.xml"/><Relationship Id="rId19" Type="http://schemas.openxmlformats.org/officeDocument/2006/relationships/font" Target="fonts/Roboto-italic.fntdata"/><Relationship Id="rId18" Type="http://schemas.openxmlformats.org/officeDocument/2006/relationships/font" Target="fonts/Robot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af15f8ff8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af15f8ff8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fr"/>
              <a:t>Bonjour. Lors de la phase précédente, nous avons validé la faisabilité théorique de la prédiction des départs. Aujourd'hui, je vous présente l'industrialisation de cette solution. Nous ne sommes plus dans un notebook de recherche, mais dans une architecture logicielle prête pour la production au sein du SI de TechNova.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9e9da24a85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9e9da24a85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fr"/>
              <a:t>Pour conclure : le modèle est packagé, sécurisé et monitoré.</a:t>
            </a:r>
            <a:endParaRPr/>
          </a:p>
          <a:p>
            <a:pPr indent="0" lvl="0" marL="0" rtl="0" algn="l">
              <a:lnSpc>
                <a:spcPct val="115000"/>
              </a:lnSpc>
              <a:spcBef>
                <a:spcPts val="1200"/>
              </a:spcBef>
              <a:spcAft>
                <a:spcPts val="1200"/>
              </a:spcAft>
              <a:buNone/>
            </a:pPr>
            <a:r>
              <a:rPr lang="fr"/>
              <a:t>La suite logique, c'est le tableau de bord de monitoring et l'automatisation du réentraînement.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af15f8ff89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af15f8ff89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fr"/>
              <a:t>Merci de votre attention, je suis disponible pour vos questions.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382637fed4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382637fed4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fr"/>
              <a:t>Le problème initial est le coût du turnover. Notre cible est l'équipe RH. L'objectif de ce sprint n'était pas de refaire le modèle, mais de le rendre "production-ready" : robuste, auditable et déployé.</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9e9da24a85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9e9da24a85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fr"/>
              <a:t>Le cœur du réacteur reste notre modèle entraîné XGBoost, choisi pour sa performance sur les données tabulaires. Il est encapsulé dans un pipeline scikit-learn complet. L'innovation que j’ai souhaité apporter ici, c'est que l'API ne renvoie pas juste un score, mais aussi l'explication SHAP visuelle, indispensable pour l'adoption par les métiers.</a:t>
            </a:r>
            <a:endParaRPr/>
          </a:p>
          <a:p>
            <a:pPr indent="0" lvl="0" marL="0" rtl="0" algn="l">
              <a:spcBef>
                <a:spcPts val="12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9e9da24a85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9e9da24a85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fr"/>
              <a:t>J'ai souhaité avoir une architecture modulaire. Le Backend FastAPI est la pierre angulaire. Pour la base de données, SQLALCHemy permet une abstraction qui permet au code de tourner indifféremment sur PostgreSQL en dev ou SQLite pour des environnements de démo légers sur HuggingFace Spaces, sans changer une ligne de code métier.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9e9da24a85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9e9da24a85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fr"/>
              <a:t>La robustesse est assurée par Pydantic qui rejette les données invalides avant même qu'elles n'atteignent le modèle. Côté sécurité, aucun mot de passe n'est en dur dans le code, et l'accès à la base de données est cloisonné par rôles spécifiques.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9e9da24a85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9e9da24a85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fr"/>
              <a:t>Un modèle en production n'est pas statique. Avec un système de traçabilité complet, chaque appel est loggué. Cela nous permettra, dans 6 mois, de comparer les prédictions à la réalité et de décider factuellement d'un réentraînement.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9e9da24a85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9e9da24a85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fr"/>
              <a:t>La qualité est garantie à tous les niveaux. Les cas critiques sont couverts par des tests automatisés.</a:t>
            </a:r>
            <a:endParaRPr/>
          </a:p>
          <a:p>
            <a:pPr indent="0" lvl="0" marL="0" rtl="0" algn="l">
              <a:lnSpc>
                <a:spcPct val="115000"/>
              </a:lnSpc>
              <a:spcBef>
                <a:spcPts val="1200"/>
              </a:spcBef>
              <a:spcAft>
                <a:spcPts val="1200"/>
              </a:spcAft>
              <a:buNone/>
            </a:pPr>
            <a:r>
              <a:rPr lang="fr"/>
              <a:t>Un système de Mock permet de tester la mécanique de l'API sans avoir besoin de charger le modèle lourd en mémoire.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9e9da24a85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9e9da24a85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fr"/>
              <a:t>Mise</a:t>
            </a:r>
            <a:r>
              <a:rPr lang="fr"/>
              <a:t> en place d’un pipeline strict : aucun code n'arrive en production sans passer par les tests et le linting.</a:t>
            </a:r>
            <a:endParaRPr/>
          </a:p>
          <a:p>
            <a:pPr indent="0" lvl="0" marL="0" rtl="0" algn="l">
              <a:lnSpc>
                <a:spcPct val="115000"/>
              </a:lnSpc>
              <a:spcBef>
                <a:spcPts val="1200"/>
              </a:spcBef>
              <a:spcAft>
                <a:spcPts val="1200"/>
              </a:spcAft>
              <a:buNone/>
            </a:pPr>
            <a:r>
              <a:rPr lang="fr"/>
              <a:t>Le déploiement est automatisé mais contrôlé.</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9e9da24a85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9e9da24a85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fr"/>
              <a:t>Je vais maintenant basculer sur l'interface pour dérouler le scénario : vérification de l'état, prédiction pour un collaborateur, et analyse des logs.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5.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jpg"/><Relationship Id="rId4" Type="http://schemas.openxmlformats.org/officeDocument/2006/relationships/image" Target="../media/image22.jpg"/><Relationship Id="rId5"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jpg"/><Relationship Id="rId4" Type="http://schemas.openxmlformats.org/officeDocument/2006/relationships/image" Target="../media/image24.png"/><Relationship Id="rId5" Type="http://schemas.openxmlformats.org/officeDocument/2006/relationships/image" Target="../media/image2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jpg"/><Relationship Id="rId4" Type="http://schemas.openxmlformats.org/officeDocument/2006/relationships/image" Target="../media/image10.jpg"/><Relationship Id="rId5"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jpg"/><Relationship Id="rId4" Type="http://schemas.openxmlformats.org/officeDocument/2006/relationships/image" Target="../media/image4.jpg"/><Relationship Id="rId5" Type="http://schemas.openxmlformats.org/officeDocument/2006/relationships/image" Target="../media/image28.png"/><Relationship Id="rId6"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jpg"/><Relationship Id="rId4" Type="http://schemas.openxmlformats.org/officeDocument/2006/relationships/image" Target="../media/image1.jpg"/><Relationship Id="rId9" Type="http://schemas.openxmlformats.org/officeDocument/2006/relationships/image" Target="../media/image13.jpg"/><Relationship Id="rId5" Type="http://schemas.openxmlformats.org/officeDocument/2006/relationships/image" Target="../media/image12.png"/><Relationship Id="rId6" Type="http://schemas.openxmlformats.org/officeDocument/2006/relationships/image" Target="../media/image6.png"/><Relationship Id="rId7" Type="http://schemas.openxmlformats.org/officeDocument/2006/relationships/image" Target="../media/image26.png"/><Relationship Id="rId8"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jpg"/><Relationship Id="rId4" Type="http://schemas.openxmlformats.org/officeDocument/2006/relationships/image" Target="../media/image9.jpg"/><Relationship Id="rId5" Type="http://schemas.openxmlformats.org/officeDocument/2006/relationships/image" Target="../media/image18.jpg"/><Relationship Id="rId6"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jp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jpg"/><Relationship Id="rId4" Type="http://schemas.openxmlformats.org/officeDocument/2006/relationships/image" Target="../media/image21.jpg"/><Relationship Id="rId5" Type="http://schemas.openxmlformats.org/officeDocument/2006/relationships/image" Target="../media/image25.png"/><Relationship Id="rId6" Type="http://schemas.openxmlformats.org/officeDocument/2006/relationships/image" Target="../media/image1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jpg"/><Relationship Id="rId4" Type="http://schemas.openxmlformats.org/officeDocument/2006/relationships/image" Target="../media/image27.png"/><Relationship Id="rId5"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jpg"/><Relationship Id="rId4" Type="http://schemas.openxmlformats.org/officeDocument/2006/relationships/image" Target="../media/image29.png"/><Relationship Id="rId5"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descr="Améliorer cette diapositive" id="54" name="Google Shape;54;p13"/>
          <p:cNvPicPr preferRelativeResize="0"/>
          <p:nvPr/>
        </p:nvPicPr>
        <p:blipFill>
          <a:blip r:embed="rId3">
            <a:alphaModFix/>
          </a:blip>
          <a:stretch>
            <a:fillRect/>
          </a:stretch>
        </p:blipFill>
        <p:spPr>
          <a:xfrm>
            <a:off x="0" y="19925"/>
            <a:ext cx="9215425"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grpSp>
        <p:nvGrpSpPr>
          <p:cNvPr id="168" name="Google Shape;168;p22"/>
          <p:cNvGrpSpPr/>
          <p:nvPr/>
        </p:nvGrpSpPr>
        <p:grpSpPr>
          <a:xfrm>
            <a:off x="44825" y="39124"/>
            <a:ext cx="2544421" cy="477001"/>
            <a:chOff x="44825" y="39124"/>
            <a:chExt cx="2544421" cy="477001"/>
          </a:xfrm>
        </p:grpSpPr>
        <p:sp>
          <p:nvSpPr>
            <p:cNvPr id="169" name="Google Shape;169;p22"/>
            <p:cNvSpPr txBox="1"/>
            <p:nvPr/>
          </p:nvSpPr>
          <p:spPr>
            <a:xfrm>
              <a:off x="485946" y="39125"/>
              <a:ext cx="2103300" cy="47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fr" sz="1900">
                  <a:solidFill>
                    <a:schemeClr val="lt1"/>
                  </a:solidFill>
                  <a:latin typeface="Oswald"/>
                  <a:ea typeface="Oswald"/>
                  <a:cs typeface="Oswald"/>
                  <a:sym typeface="Oswald"/>
                </a:rPr>
                <a:t>Technova Partners</a:t>
              </a:r>
              <a:endParaRPr b="1" sz="1900">
                <a:solidFill>
                  <a:schemeClr val="lt1"/>
                </a:solidFill>
                <a:latin typeface="Oswald"/>
                <a:ea typeface="Oswald"/>
                <a:cs typeface="Oswald"/>
                <a:sym typeface="Oswald"/>
              </a:endParaRPr>
            </a:p>
          </p:txBody>
        </p:sp>
        <p:pic>
          <p:nvPicPr>
            <p:cNvPr id="170" name="Google Shape;170;p22" title="generated-image (1).png"/>
            <p:cNvPicPr preferRelativeResize="0"/>
            <p:nvPr/>
          </p:nvPicPr>
          <p:blipFill>
            <a:blip r:embed="rId3">
              <a:alphaModFix/>
            </a:blip>
            <a:stretch>
              <a:fillRect/>
            </a:stretch>
          </p:blipFill>
          <p:spPr>
            <a:xfrm>
              <a:off x="44825" y="39124"/>
              <a:ext cx="477000" cy="477000"/>
            </a:xfrm>
            <a:prstGeom prst="rect">
              <a:avLst/>
            </a:prstGeom>
            <a:noFill/>
            <a:ln>
              <a:noFill/>
            </a:ln>
          </p:spPr>
        </p:pic>
      </p:grpSp>
      <p:sp>
        <p:nvSpPr>
          <p:cNvPr id="171" name="Google Shape;171;p22"/>
          <p:cNvSpPr txBox="1"/>
          <p:nvPr/>
        </p:nvSpPr>
        <p:spPr>
          <a:xfrm>
            <a:off x="0" y="236356"/>
            <a:ext cx="9144000" cy="747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Clr>
                <a:schemeClr val="dk1"/>
              </a:buClr>
              <a:buSzPts val="1100"/>
              <a:buFont typeface="Arial"/>
              <a:buNone/>
            </a:pPr>
            <a:r>
              <a:rPr b="1" lang="fr" sz="2400">
                <a:solidFill>
                  <a:srgbClr val="2956A7"/>
                </a:solidFill>
                <a:latin typeface="Montserrat"/>
                <a:ea typeface="Montserrat"/>
                <a:cs typeface="Montserrat"/>
                <a:sym typeface="Montserrat"/>
              </a:rPr>
              <a:t>Bilan &amp; Roadmap</a:t>
            </a:r>
            <a:endParaRPr b="1" sz="2400">
              <a:solidFill>
                <a:srgbClr val="2956A7"/>
              </a:solidFill>
              <a:latin typeface="Montserrat"/>
              <a:ea typeface="Montserrat"/>
              <a:cs typeface="Montserrat"/>
              <a:sym typeface="Montserrat"/>
            </a:endParaRPr>
          </a:p>
        </p:txBody>
      </p:sp>
      <p:sp>
        <p:nvSpPr>
          <p:cNvPr id="172" name="Google Shape;172;p22"/>
          <p:cNvSpPr txBox="1"/>
          <p:nvPr/>
        </p:nvSpPr>
        <p:spPr>
          <a:xfrm>
            <a:off x="0" y="983650"/>
            <a:ext cx="4390200" cy="1385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fr" sz="2000" u="sng">
                <a:solidFill>
                  <a:srgbClr val="444444"/>
                </a:solidFill>
                <a:latin typeface="Montserrat"/>
                <a:ea typeface="Montserrat"/>
                <a:cs typeface="Montserrat"/>
                <a:sym typeface="Montserrat"/>
              </a:rPr>
              <a:t>Bilan V1 :</a:t>
            </a:r>
            <a:endParaRPr b="1" sz="2000" u="sng">
              <a:solidFill>
                <a:srgbClr val="444444"/>
              </a:solidFill>
              <a:latin typeface="Montserrat"/>
              <a:ea typeface="Montserrat"/>
              <a:cs typeface="Montserrat"/>
              <a:sym typeface="Montserrat"/>
            </a:endParaRPr>
          </a:p>
          <a:p>
            <a:pPr indent="0" lvl="0" marL="457200" rtl="0" algn="l">
              <a:lnSpc>
                <a:spcPct val="100000"/>
              </a:lnSpc>
              <a:spcBef>
                <a:spcPts val="1200"/>
              </a:spcBef>
              <a:spcAft>
                <a:spcPts val="0"/>
              </a:spcAft>
              <a:buNone/>
            </a:pPr>
            <a:r>
              <a:rPr lang="fr" sz="1500">
                <a:solidFill>
                  <a:srgbClr val="444444"/>
                </a:solidFill>
                <a:latin typeface="Montserrat"/>
                <a:ea typeface="Montserrat"/>
                <a:cs typeface="Montserrat"/>
                <a:sym typeface="Montserrat"/>
              </a:rPr>
              <a:t>✅ Modèle sérialisé &amp; API Documentée.</a:t>
            </a:r>
            <a:endParaRPr sz="1500">
              <a:solidFill>
                <a:srgbClr val="444444"/>
              </a:solidFill>
              <a:latin typeface="Montserrat"/>
              <a:ea typeface="Montserrat"/>
              <a:cs typeface="Montserrat"/>
              <a:sym typeface="Montserrat"/>
            </a:endParaRPr>
          </a:p>
          <a:p>
            <a:pPr indent="0" lvl="0" marL="457200" rtl="0" algn="l">
              <a:lnSpc>
                <a:spcPct val="100000"/>
              </a:lnSpc>
              <a:spcBef>
                <a:spcPts val="0"/>
              </a:spcBef>
              <a:spcAft>
                <a:spcPts val="0"/>
              </a:spcAft>
              <a:buNone/>
            </a:pPr>
            <a:r>
              <a:rPr lang="fr" sz="1500">
                <a:solidFill>
                  <a:srgbClr val="444444"/>
                </a:solidFill>
                <a:latin typeface="Montserrat"/>
                <a:ea typeface="Montserrat"/>
                <a:cs typeface="Montserrat"/>
                <a:sym typeface="Montserrat"/>
              </a:rPr>
              <a:t>✅ Base de données structurée.</a:t>
            </a:r>
            <a:endParaRPr sz="1500">
              <a:solidFill>
                <a:srgbClr val="444444"/>
              </a:solidFill>
              <a:latin typeface="Montserrat"/>
              <a:ea typeface="Montserrat"/>
              <a:cs typeface="Montserrat"/>
              <a:sym typeface="Montserrat"/>
            </a:endParaRPr>
          </a:p>
          <a:p>
            <a:pPr indent="0" lvl="0" marL="457200" rtl="0" algn="l">
              <a:lnSpc>
                <a:spcPct val="100000"/>
              </a:lnSpc>
              <a:spcBef>
                <a:spcPts val="0"/>
              </a:spcBef>
              <a:spcAft>
                <a:spcPts val="0"/>
              </a:spcAft>
              <a:buNone/>
            </a:pPr>
            <a:r>
              <a:rPr lang="fr" sz="1500">
                <a:solidFill>
                  <a:srgbClr val="444444"/>
                </a:solidFill>
                <a:latin typeface="Montserrat"/>
                <a:ea typeface="Montserrat"/>
                <a:cs typeface="Montserrat"/>
                <a:sym typeface="Montserrat"/>
              </a:rPr>
              <a:t>✅ CI/CD Opérationnel.</a:t>
            </a:r>
            <a:endParaRPr sz="1800">
              <a:solidFill>
                <a:schemeClr val="dk2"/>
              </a:solidFill>
            </a:endParaRPr>
          </a:p>
        </p:txBody>
      </p:sp>
      <p:sp>
        <p:nvSpPr>
          <p:cNvPr id="173" name="Google Shape;173;p22"/>
          <p:cNvSpPr txBox="1"/>
          <p:nvPr/>
        </p:nvSpPr>
        <p:spPr>
          <a:xfrm>
            <a:off x="4390200" y="983650"/>
            <a:ext cx="4753800" cy="1385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None/>
            </a:pPr>
            <a:r>
              <a:rPr b="1" lang="fr" sz="2000" u="sng">
                <a:solidFill>
                  <a:srgbClr val="444444"/>
                </a:solidFill>
                <a:latin typeface="Montserrat"/>
                <a:ea typeface="Montserrat"/>
                <a:cs typeface="Montserrat"/>
                <a:sym typeface="Montserrat"/>
              </a:rPr>
              <a:t>Roadmap V2 :</a:t>
            </a:r>
            <a:endParaRPr b="1" sz="2000" u="sng">
              <a:solidFill>
                <a:srgbClr val="444444"/>
              </a:solidFill>
              <a:latin typeface="Montserrat"/>
              <a:ea typeface="Montserrat"/>
              <a:cs typeface="Montserrat"/>
              <a:sym typeface="Montserrat"/>
            </a:endParaRPr>
          </a:p>
          <a:p>
            <a:pPr indent="0" lvl="0" marL="457200" marR="0" rtl="0" algn="l">
              <a:lnSpc>
                <a:spcPct val="100000"/>
              </a:lnSpc>
              <a:spcBef>
                <a:spcPts val="1200"/>
              </a:spcBef>
              <a:spcAft>
                <a:spcPts val="0"/>
              </a:spcAft>
              <a:buNone/>
            </a:pPr>
            <a:r>
              <a:rPr lang="fr" sz="1500">
                <a:solidFill>
                  <a:srgbClr val="444444"/>
                </a:solidFill>
                <a:latin typeface="Montserrat"/>
                <a:ea typeface="Montserrat"/>
                <a:cs typeface="Montserrat"/>
                <a:sym typeface="Montserrat"/>
              </a:rPr>
              <a:t>🚀 Dashboard : Grafana sur la table api_log.</a:t>
            </a:r>
            <a:endParaRPr sz="1500">
              <a:solidFill>
                <a:srgbClr val="444444"/>
              </a:solidFill>
              <a:latin typeface="Montserrat"/>
              <a:ea typeface="Montserrat"/>
              <a:cs typeface="Montserrat"/>
              <a:sym typeface="Montserrat"/>
            </a:endParaRPr>
          </a:p>
          <a:p>
            <a:pPr indent="0" lvl="0" marL="457200" marR="0" rtl="0" algn="l">
              <a:lnSpc>
                <a:spcPct val="100000"/>
              </a:lnSpc>
              <a:spcBef>
                <a:spcPts val="0"/>
              </a:spcBef>
              <a:spcAft>
                <a:spcPts val="0"/>
              </a:spcAft>
              <a:buNone/>
            </a:pPr>
            <a:r>
              <a:rPr lang="fr" sz="1500">
                <a:solidFill>
                  <a:srgbClr val="444444"/>
                </a:solidFill>
                <a:latin typeface="Montserrat"/>
                <a:ea typeface="Montserrat"/>
                <a:cs typeface="Montserrat"/>
                <a:sym typeface="Montserrat"/>
              </a:rPr>
              <a:t>🚀 Auth : OAuth2 sur l'API.</a:t>
            </a:r>
            <a:endParaRPr sz="1500">
              <a:solidFill>
                <a:srgbClr val="444444"/>
              </a:solidFill>
              <a:latin typeface="Montserrat"/>
              <a:ea typeface="Montserrat"/>
              <a:cs typeface="Montserrat"/>
              <a:sym typeface="Montserrat"/>
            </a:endParaRPr>
          </a:p>
          <a:p>
            <a:pPr indent="0" lvl="0" marL="457200" marR="0" rtl="0" algn="l">
              <a:lnSpc>
                <a:spcPct val="100000"/>
              </a:lnSpc>
              <a:spcBef>
                <a:spcPts val="0"/>
              </a:spcBef>
              <a:spcAft>
                <a:spcPts val="0"/>
              </a:spcAft>
              <a:buNone/>
            </a:pPr>
            <a:r>
              <a:rPr lang="fr" sz="1500">
                <a:solidFill>
                  <a:srgbClr val="444444"/>
                </a:solidFill>
                <a:latin typeface="Montserrat"/>
                <a:ea typeface="Montserrat"/>
                <a:cs typeface="Montserrat"/>
                <a:sym typeface="Montserrat"/>
              </a:rPr>
              <a:t>🚀 Continuous Training : Pipeline Airflow.</a:t>
            </a:r>
            <a:endParaRPr sz="1800">
              <a:solidFill>
                <a:schemeClr val="dk2"/>
              </a:solidFill>
            </a:endParaRPr>
          </a:p>
        </p:txBody>
      </p:sp>
      <p:pic>
        <p:nvPicPr>
          <p:cNvPr descr="génère une image de roadmap qui commence par une checklist remplie et qui fini sur une fusée qui décolle, le tout sur font blanc" id="174" name="Google Shape;174;p22"/>
          <p:cNvPicPr preferRelativeResize="0"/>
          <p:nvPr/>
        </p:nvPicPr>
        <p:blipFill>
          <a:blip r:embed="rId4">
            <a:alphaModFix/>
          </a:blip>
          <a:stretch>
            <a:fillRect/>
          </a:stretch>
        </p:blipFill>
        <p:spPr>
          <a:xfrm>
            <a:off x="1981651" y="2259700"/>
            <a:ext cx="5180700" cy="2883800"/>
          </a:xfrm>
          <a:prstGeom prst="rect">
            <a:avLst/>
          </a:prstGeom>
          <a:noFill/>
          <a:ln>
            <a:noFill/>
          </a:ln>
        </p:spPr>
      </p:pic>
      <p:pic>
        <p:nvPicPr>
          <p:cNvPr descr="Améliorer cette diapositive" id="175" name="Google Shape;175;p22"/>
          <p:cNvPicPr preferRelativeResize="0"/>
          <p:nvPr/>
        </p:nvPicPr>
        <p:blipFill>
          <a:blip r:embed="rId5">
            <a:alphaModFix/>
          </a:blip>
          <a:stretch>
            <a:fillRect/>
          </a:stretch>
        </p:blipFill>
        <p:spPr>
          <a:xfrm>
            <a:off x="0" y="-7"/>
            <a:ext cx="9240252"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grpSp>
        <p:nvGrpSpPr>
          <p:cNvPr id="181" name="Google Shape;181;p23"/>
          <p:cNvGrpSpPr/>
          <p:nvPr/>
        </p:nvGrpSpPr>
        <p:grpSpPr>
          <a:xfrm>
            <a:off x="44825" y="39124"/>
            <a:ext cx="2544421" cy="477001"/>
            <a:chOff x="44825" y="39124"/>
            <a:chExt cx="2544421" cy="477001"/>
          </a:xfrm>
        </p:grpSpPr>
        <p:sp>
          <p:nvSpPr>
            <p:cNvPr id="182" name="Google Shape;182;p23"/>
            <p:cNvSpPr txBox="1"/>
            <p:nvPr/>
          </p:nvSpPr>
          <p:spPr>
            <a:xfrm>
              <a:off x="485946" y="39125"/>
              <a:ext cx="2103300" cy="47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fr" sz="1900">
                  <a:solidFill>
                    <a:schemeClr val="lt1"/>
                  </a:solidFill>
                  <a:latin typeface="Oswald"/>
                  <a:ea typeface="Oswald"/>
                  <a:cs typeface="Oswald"/>
                  <a:sym typeface="Oswald"/>
                </a:rPr>
                <a:t>Technova Partners</a:t>
              </a:r>
              <a:endParaRPr b="1" sz="1900">
                <a:solidFill>
                  <a:schemeClr val="lt1"/>
                </a:solidFill>
                <a:latin typeface="Oswald"/>
                <a:ea typeface="Oswald"/>
                <a:cs typeface="Oswald"/>
                <a:sym typeface="Oswald"/>
              </a:endParaRPr>
            </a:p>
          </p:txBody>
        </p:sp>
        <p:pic>
          <p:nvPicPr>
            <p:cNvPr id="183" name="Google Shape;183;p23" title="generated-image (1).png"/>
            <p:cNvPicPr preferRelativeResize="0"/>
            <p:nvPr/>
          </p:nvPicPr>
          <p:blipFill>
            <a:blip r:embed="rId3">
              <a:alphaModFix/>
            </a:blip>
            <a:stretch>
              <a:fillRect/>
            </a:stretch>
          </p:blipFill>
          <p:spPr>
            <a:xfrm>
              <a:off x="44825" y="39124"/>
              <a:ext cx="477000" cy="477000"/>
            </a:xfrm>
            <a:prstGeom prst="rect">
              <a:avLst/>
            </a:prstGeom>
            <a:noFill/>
            <a:ln>
              <a:noFill/>
            </a:ln>
          </p:spPr>
        </p:pic>
      </p:grpSp>
      <p:sp>
        <p:nvSpPr>
          <p:cNvPr id="184" name="Google Shape;184;p23"/>
          <p:cNvSpPr txBox="1"/>
          <p:nvPr/>
        </p:nvSpPr>
        <p:spPr>
          <a:xfrm>
            <a:off x="0" y="404969"/>
            <a:ext cx="9144000" cy="747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Clr>
                <a:schemeClr val="dk1"/>
              </a:buClr>
              <a:buSzPts val="1100"/>
              <a:buFont typeface="Arial"/>
              <a:buNone/>
            </a:pPr>
            <a:r>
              <a:rPr b="1" lang="fr" sz="2400">
                <a:solidFill>
                  <a:srgbClr val="2956A7"/>
                </a:solidFill>
                <a:latin typeface="Montserrat"/>
                <a:ea typeface="Montserrat"/>
                <a:cs typeface="Montserrat"/>
                <a:sym typeface="Montserrat"/>
              </a:rPr>
              <a:t>Questions / Réponses</a:t>
            </a:r>
            <a:endParaRPr b="1" sz="2400">
              <a:solidFill>
                <a:srgbClr val="2956A7"/>
              </a:solidFill>
              <a:latin typeface="Montserrat"/>
              <a:ea typeface="Montserrat"/>
              <a:cs typeface="Montserrat"/>
              <a:sym typeface="Montserrat"/>
            </a:endParaRPr>
          </a:p>
        </p:txBody>
      </p:sp>
      <p:sp>
        <p:nvSpPr>
          <p:cNvPr id="185" name="Google Shape;185;p23"/>
          <p:cNvSpPr txBox="1"/>
          <p:nvPr/>
        </p:nvSpPr>
        <p:spPr>
          <a:xfrm>
            <a:off x="0" y="4191206"/>
            <a:ext cx="9144000" cy="747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fr" sz="2000">
                <a:solidFill>
                  <a:srgbClr val="2956A7"/>
                </a:solidFill>
                <a:latin typeface="Montserrat Light"/>
                <a:ea typeface="Montserrat Light"/>
                <a:cs typeface="Montserrat Light"/>
                <a:sym typeface="Montserrat Light"/>
              </a:rPr>
              <a:t>Damien Guesdon Lien GitHub : Kisai-DG-SLU/attrition-esn-model Documentation : /docs</a:t>
            </a:r>
            <a:endParaRPr sz="2000">
              <a:solidFill>
                <a:srgbClr val="2956A7"/>
              </a:solidFill>
              <a:latin typeface="Montserrat Light"/>
              <a:ea typeface="Montserrat Light"/>
              <a:cs typeface="Montserrat Light"/>
              <a:sym typeface="Montserrat Light"/>
            </a:endParaRPr>
          </a:p>
        </p:txBody>
      </p:sp>
      <p:pic>
        <p:nvPicPr>
          <p:cNvPr id="186" name="Google Shape;186;p23" title="YIeWSc.png"/>
          <p:cNvPicPr preferRelativeResize="0"/>
          <p:nvPr/>
        </p:nvPicPr>
        <p:blipFill rotWithShape="1">
          <a:blip r:embed="rId4">
            <a:alphaModFix/>
          </a:blip>
          <a:srcRect b="16317" l="0" r="0" t="0"/>
          <a:stretch/>
        </p:blipFill>
        <p:spPr>
          <a:xfrm>
            <a:off x="3119799" y="1105163"/>
            <a:ext cx="2904399" cy="2933176"/>
          </a:xfrm>
          <a:prstGeom prst="rect">
            <a:avLst/>
          </a:prstGeom>
          <a:noFill/>
          <a:ln>
            <a:noFill/>
          </a:ln>
        </p:spPr>
      </p:pic>
      <p:pic>
        <p:nvPicPr>
          <p:cNvPr descr="Améliorer cette diapositive" id="187" name="Google Shape;187;p23"/>
          <p:cNvPicPr preferRelativeResize="0"/>
          <p:nvPr/>
        </p:nvPicPr>
        <p:blipFill>
          <a:blip r:embed="rId5">
            <a:alphaModFix/>
          </a:blip>
          <a:stretch>
            <a:fillRect/>
          </a:stretch>
        </p:blipFill>
        <p:spPr>
          <a:xfrm>
            <a:off x="-48125" y="-7"/>
            <a:ext cx="9240252"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idx="12" type="sldNum"/>
          </p:nvPr>
        </p:nvSpPr>
        <p:spPr>
          <a:xfrm>
            <a:off x="8507500" y="4797300"/>
            <a:ext cx="636600" cy="338700"/>
          </a:xfrm>
          <a:prstGeom prst="rect">
            <a:avLst/>
          </a:prstGeom>
        </p:spPr>
        <p:txBody>
          <a:bodyPr anchorCtr="0" anchor="ctr" bIns="91425" lIns="91425" spcFirstLastPara="1" rIns="91425" wrap="square" tIns="91425">
            <a:spAutoFit/>
          </a:bodyPr>
          <a:lstStyle/>
          <a:p>
            <a:pPr indent="0" lvl="0" marL="0" rtl="0" algn="r">
              <a:spcBef>
                <a:spcPts val="0"/>
              </a:spcBef>
              <a:spcAft>
                <a:spcPts val="0"/>
              </a:spcAft>
              <a:buNone/>
            </a:pPr>
            <a:fld id="{00000000-1234-1234-1234-123412341234}" type="slidenum">
              <a:rPr lang="fr"/>
              <a:t>‹#›</a:t>
            </a:fld>
            <a:endParaRPr/>
          </a:p>
        </p:txBody>
      </p:sp>
      <p:sp>
        <p:nvSpPr>
          <p:cNvPr id="60" name="Google Shape;60;p14"/>
          <p:cNvSpPr txBox="1"/>
          <p:nvPr/>
        </p:nvSpPr>
        <p:spPr>
          <a:xfrm>
            <a:off x="0" y="371606"/>
            <a:ext cx="9144000" cy="74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fr" sz="2400">
                <a:solidFill>
                  <a:srgbClr val="2956A7"/>
                </a:solidFill>
                <a:latin typeface="Montserrat"/>
                <a:ea typeface="Montserrat"/>
                <a:cs typeface="Montserrat"/>
                <a:sym typeface="Montserrat"/>
              </a:rPr>
              <a:t>Contexte &amp; Enjeux Métier</a:t>
            </a:r>
            <a:endParaRPr b="1" sz="2400">
              <a:solidFill>
                <a:srgbClr val="2956A7"/>
              </a:solidFill>
              <a:latin typeface="Montserrat"/>
              <a:ea typeface="Montserrat"/>
              <a:cs typeface="Montserrat"/>
              <a:sym typeface="Montserrat"/>
            </a:endParaRPr>
          </a:p>
        </p:txBody>
      </p:sp>
      <p:grpSp>
        <p:nvGrpSpPr>
          <p:cNvPr id="61" name="Google Shape;61;p14"/>
          <p:cNvGrpSpPr/>
          <p:nvPr/>
        </p:nvGrpSpPr>
        <p:grpSpPr>
          <a:xfrm>
            <a:off x="44825" y="39124"/>
            <a:ext cx="2544421" cy="477001"/>
            <a:chOff x="44825" y="39124"/>
            <a:chExt cx="2544421" cy="477001"/>
          </a:xfrm>
        </p:grpSpPr>
        <p:sp>
          <p:nvSpPr>
            <p:cNvPr id="62" name="Google Shape;62;p14"/>
            <p:cNvSpPr txBox="1"/>
            <p:nvPr/>
          </p:nvSpPr>
          <p:spPr>
            <a:xfrm>
              <a:off x="485946" y="39125"/>
              <a:ext cx="2103300" cy="47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fr" sz="1900">
                  <a:solidFill>
                    <a:schemeClr val="lt1"/>
                  </a:solidFill>
                  <a:latin typeface="Oswald"/>
                  <a:ea typeface="Oswald"/>
                  <a:cs typeface="Oswald"/>
                  <a:sym typeface="Oswald"/>
                </a:rPr>
                <a:t>Technova Partners</a:t>
              </a:r>
              <a:endParaRPr b="1" sz="1900">
                <a:solidFill>
                  <a:schemeClr val="lt1"/>
                </a:solidFill>
                <a:latin typeface="Oswald"/>
                <a:ea typeface="Oswald"/>
                <a:cs typeface="Oswald"/>
                <a:sym typeface="Oswald"/>
              </a:endParaRPr>
            </a:p>
          </p:txBody>
        </p:sp>
        <p:pic>
          <p:nvPicPr>
            <p:cNvPr id="63" name="Google Shape;63;p14" title="generated-image (1).png"/>
            <p:cNvPicPr preferRelativeResize="0"/>
            <p:nvPr/>
          </p:nvPicPr>
          <p:blipFill>
            <a:blip r:embed="rId3">
              <a:alphaModFix/>
            </a:blip>
            <a:stretch>
              <a:fillRect/>
            </a:stretch>
          </p:blipFill>
          <p:spPr>
            <a:xfrm>
              <a:off x="44825" y="39124"/>
              <a:ext cx="477000" cy="477000"/>
            </a:xfrm>
            <a:prstGeom prst="rect">
              <a:avLst/>
            </a:prstGeom>
            <a:noFill/>
            <a:ln>
              <a:noFill/>
            </a:ln>
          </p:spPr>
        </p:pic>
      </p:grpSp>
      <p:sp>
        <p:nvSpPr>
          <p:cNvPr id="64" name="Google Shape;64;p14"/>
          <p:cNvSpPr txBox="1"/>
          <p:nvPr/>
        </p:nvSpPr>
        <p:spPr>
          <a:xfrm>
            <a:off x="0" y="989750"/>
            <a:ext cx="4572000" cy="214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fr" sz="2000" u="sng">
                <a:solidFill>
                  <a:srgbClr val="444444"/>
                </a:solidFill>
                <a:latin typeface="Montserrat"/>
                <a:ea typeface="Montserrat"/>
                <a:cs typeface="Montserrat"/>
                <a:sym typeface="Montserrat"/>
              </a:rPr>
              <a:t>Le Client : TechNova Partners :</a:t>
            </a:r>
            <a:endParaRPr b="1" sz="2000" u="sng">
              <a:solidFill>
                <a:srgbClr val="444444"/>
              </a:solidFill>
              <a:latin typeface="Montserrat"/>
              <a:ea typeface="Montserrat"/>
              <a:cs typeface="Montserrat"/>
              <a:sym typeface="Montserrat"/>
            </a:endParaRPr>
          </a:p>
          <a:p>
            <a:pPr indent="-266700" lvl="0" marL="457200" rtl="0" algn="l">
              <a:lnSpc>
                <a:spcPct val="115000"/>
              </a:lnSpc>
              <a:spcBef>
                <a:spcPts val="1200"/>
              </a:spcBef>
              <a:spcAft>
                <a:spcPts val="0"/>
              </a:spcAft>
              <a:buClr>
                <a:schemeClr val="dk1"/>
              </a:buClr>
              <a:buSzPts val="600"/>
              <a:buChar char="●"/>
            </a:pPr>
            <a:r>
              <a:rPr lang="fr" sz="1500">
                <a:solidFill>
                  <a:srgbClr val="444444"/>
                </a:solidFill>
                <a:latin typeface="Montserrat"/>
                <a:ea typeface="Montserrat"/>
                <a:cs typeface="Montserrat"/>
                <a:sym typeface="Montserrat"/>
              </a:rPr>
              <a:t>Problème : Turnover élevé = Perte de compétences &amp; Coûts recrutement.</a:t>
            </a:r>
            <a:endParaRPr sz="1500">
              <a:solidFill>
                <a:srgbClr val="444444"/>
              </a:solidFill>
              <a:latin typeface="Montserrat"/>
              <a:ea typeface="Montserrat"/>
              <a:cs typeface="Montserrat"/>
              <a:sym typeface="Montserrat"/>
            </a:endParaRPr>
          </a:p>
          <a:p>
            <a:pPr indent="-266700" lvl="0" marL="457200" rtl="0" algn="l">
              <a:lnSpc>
                <a:spcPct val="115000"/>
              </a:lnSpc>
              <a:spcBef>
                <a:spcPts val="0"/>
              </a:spcBef>
              <a:spcAft>
                <a:spcPts val="0"/>
              </a:spcAft>
              <a:buClr>
                <a:schemeClr val="dk1"/>
              </a:buClr>
              <a:buSzPts val="600"/>
              <a:buChar char="●"/>
            </a:pPr>
            <a:r>
              <a:rPr lang="fr" sz="1500">
                <a:solidFill>
                  <a:srgbClr val="444444"/>
                </a:solidFill>
                <a:latin typeface="Montserrat"/>
                <a:ea typeface="Montserrat"/>
                <a:cs typeface="Montserrat"/>
                <a:sym typeface="Montserrat"/>
              </a:rPr>
              <a:t>Cible : Outil d'aide à la décision pour les RH.</a:t>
            </a:r>
            <a:endParaRPr sz="1500">
              <a:solidFill>
                <a:srgbClr val="444444"/>
              </a:solidFill>
              <a:latin typeface="Montserrat"/>
              <a:ea typeface="Montserrat"/>
              <a:cs typeface="Montserrat"/>
              <a:sym typeface="Montserrat"/>
            </a:endParaRPr>
          </a:p>
        </p:txBody>
      </p:sp>
      <p:sp>
        <p:nvSpPr>
          <p:cNvPr id="65" name="Google Shape;65;p14"/>
          <p:cNvSpPr txBox="1"/>
          <p:nvPr/>
        </p:nvSpPr>
        <p:spPr>
          <a:xfrm>
            <a:off x="4572000" y="989750"/>
            <a:ext cx="4572000" cy="2141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None/>
            </a:pPr>
            <a:r>
              <a:rPr b="1" lang="fr" sz="2000" u="sng">
                <a:solidFill>
                  <a:srgbClr val="444444"/>
                </a:solidFill>
                <a:latin typeface="Montserrat"/>
                <a:ea typeface="Montserrat"/>
                <a:cs typeface="Montserrat"/>
                <a:sym typeface="Montserrat"/>
              </a:rPr>
              <a:t>Objectif : Industrialisation :</a:t>
            </a:r>
            <a:endParaRPr b="1" sz="2000" u="sng">
              <a:solidFill>
                <a:srgbClr val="444444"/>
              </a:solidFill>
              <a:latin typeface="Montserrat"/>
              <a:ea typeface="Montserrat"/>
              <a:cs typeface="Montserrat"/>
              <a:sym typeface="Montserrat"/>
            </a:endParaRPr>
          </a:p>
          <a:p>
            <a:pPr indent="0" lvl="0" marL="0" marR="0" rtl="0" algn="l">
              <a:lnSpc>
                <a:spcPct val="115000"/>
              </a:lnSpc>
              <a:spcBef>
                <a:spcPts val="1200"/>
              </a:spcBef>
              <a:spcAft>
                <a:spcPts val="0"/>
              </a:spcAft>
              <a:buNone/>
            </a:pPr>
            <a:r>
              <a:rPr lang="fr" sz="1500">
                <a:solidFill>
                  <a:srgbClr val="444444"/>
                </a:solidFill>
                <a:latin typeface="Montserrat"/>
                <a:ea typeface="Montserrat"/>
                <a:cs typeface="Montserrat"/>
                <a:sym typeface="Montserrat"/>
              </a:rPr>
              <a:t>Passer du POC (Proof of Concept) à la Production.</a:t>
            </a:r>
            <a:endParaRPr sz="1500">
              <a:solidFill>
                <a:srgbClr val="444444"/>
              </a:solidFill>
              <a:latin typeface="Montserrat"/>
              <a:ea typeface="Montserrat"/>
              <a:cs typeface="Montserrat"/>
              <a:sym typeface="Montserrat"/>
            </a:endParaRPr>
          </a:p>
          <a:p>
            <a:pPr indent="0" lvl="0" marL="0" marR="0" rtl="0" algn="l">
              <a:lnSpc>
                <a:spcPct val="115000"/>
              </a:lnSpc>
              <a:spcBef>
                <a:spcPts val="1200"/>
              </a:spcBef>
              <a:spcAft>
                <a:spcPts val="0"/>
              </a:spcAft>
              <a:buNone/>
            </a:pPr>
            <a:r>
              <a:rPr lang="fr" sz="1500">
                <a:solidFill>
                  <a:srgbClr val="444444"/>
                </a:solidFill>
                <a:latin typeface="Montserrat"/>
                <a:ea typeface="Montserrat"/>
                <a:cs typeface="Montserrat"/>
                <a:sym typeface="Montserrat"/>
              </a:rPr>
              <a:t>Robustesse, Auditabilité, Déploiement.</a:t>
            </a:r>
            <a:endParaRPr sz="1500">
              <a:solidFill>
                <a:srgbClr val="444444"/>
              </a:solidFill>
              <a:latin typeface="Montserrat"/>
              <a:ea typeface="Montserrat"/>
              <a:cs typeface="Montserrat"/>
              <a:sym typeface="Montserrat"/>
            </a:endParaRPr>
          </a:p>
          <a:p>
            <a:pPr indent="0" lvl="0" marL="0" marR="0" rtl="0" algn="l">
              <a:lnSpc>
                <a:spcPct val="115000"/>
              </a:lnSpc>
              <a:spcBef>
                <a:spcPts val="1200"/>
              </a:spcBef>
              <a:spcAft>
                <a:spcPts val="1200"/>
              </a:spcAft>
              <a:buNone/>
            </a:pPr>
            <a:r>
              <a:t/>
            </a:r>
            <a:endParaRPr b="1" sz="2000">
              <a:solidFill>
                <a:srgbClr val="444444"/>
              </a:solidFill>
              <a:latin typeface="Montserrat"/>
              <a:ea typeface="Montserrat"/>
              <a:cs typeface="Montserrat"/>
              <a:sym typeface="Montserrat"/>
            </a:endParaRPr>
          </a:p>
        </p:txBody>
      </p:sp>
      <p:pic>
        <p:nvPicPr>
          <p:cNvPr descr="Le Client : TechNova Partners :&#10;Problème : Turnover élevé = Perte de compétences &amp; Coûts recrutement.&#10;Cible : Outil d'aide à la décision pour les RH. Objectif : Industrialisation :&#10;Passer du POC (Proof of Concept) à la Production.&#10;Robustesse, Auditabilité, Déploiement.&#10;une image qui résume tout ça à placer sous le texte&#10;" id="66" name="Google Shape;66;p14"/>
          <p:cNvPicPr preferRelativeResize="0"/>
          <p:nvPr/>
        </p:nvPicPr>
        <p:blipFill>
          <a:blip r:embed="rId4">
            <a:alphaModFix/>
          </a:blip>
          <a:stretch>
            <a:fillRect/>
          </a:stretch>
        </p:blipFill>
        <p:spPr>
          <a:xfrm>
            <a:off x="0" y="0"/>
            <a:ext cx="9144000" cy="5143500"/>
          </a:xfrm>
          <a:prstGeom prst="rect">
            <a:avLst/>
          </a:prstGeom>
          <a:noFill/>
          <a:ln>
            <a:noFill/>
          </a:ln>
        </p:spPr>
      </p:pic>
      <p:pic>
        <p:nvPicPr>
          <p:cNvPr descr="Améliorer cette diapositive" id="67" name="Google Shape;67;p14"/>
          <p:cNvPicPr preferRelativeResize="0"/>
          <p:nvPr/>
        </p:nvPicPr>
        <p:blipFill>
          <a:blip r:embed="rId5">
            <a:alphaModFix/>
          </a:blip>
          <a:stretch>
            <a:fillRect/>
          </a:stretch>
        </p:blipFill>
        <p:spPr>
          <a:xfrm>
            <a:off x="0" y="0"/>
            <a:ext cx="9240246"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73" name="Google Shape;73;p15"/>
          <p:cNvSpPr txBox="1"/>
          <p:nvPr/>
        </p:nvSpPr>
        <p:spPr>
          <a:xfrm>
            <a:off x="0" y="414656"/>
            <a:ext cx="9144000" cy="747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Clr>
                <a:schemeClr val="dk1"/>
              </a:buClr>
              <a:buSzPts val="1100"/>
              <a:buFont typeface="Arial"/>
              <a:buNone/>
            </a:pPr>
            <a:r>
              <a:rPr b="1" lang="fr" sz="2400">
                <a:solidFill>
                  <a:srgbClr val="2956A7"/>
                </a:solidFill>
                <a:latin typeface="Montserrat"/>
                <a:ea typeface="Montserrat"/>
                <a:cs typeface="Montserrat"/>
                <a:sym typeface="Montserrat"/>
              </a:rPr>
              <a:t>Le Modèle Déployé (Synthèse)</a:t>
            </a:r>
            <a:endParaRPr b="1" sz="2400">
              <a:solidFill>
                <a:srgbClr val="2956A7"/>
              </a:solidFill>
              <a:latin typeface="Montserrat"/>
              <a:ea typeface="Montserrat"/>
              <a:cs typeface="Montserrat"/>
              <a:sym typeface="Montserrat"/>
            </a:endParaRPr>
          </a:p>
        </p:txBody>
      </p:sp>
      <p:grpSp>
        <p:nvGrpSpPr>
          <p:cNvPr id="74" name="Google Shape;74;p15"/>
          <p:cNvGrpSpPr/>
          <p:nvPr/>
        </p:nvGrpSpPr>
        <p:grpSpPr>
          <a:xfrm>
            <a:off x="44825" y="39124"/>
            <a:ext cx="2544421" cy="477001"/>
            <a:chOff x="44825" y="39124"/>
            <a:chExt cx="2544421" cy="477001"/>
          </a:xfrm>
        </p:grpSpPr>
        <p:sp>
          <p:nvSpPr>
            <p:cNvPr id="75" name="Google Shape;75;p15"/>
            <p:cNvSpPr txBox="1"/>
            <p:nvPr/>
          </p:nvSpPr>
          <p:spPr>
            <a:xfrm>
              <a:off x="485946" y="39125"/>
              <a:ext cx="2103300" cy="47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fr" sz="1900">
                  <a:solidFill>
                    <a:schemeClr val="lt1"/>
                  </a:solidFill>
                  <a:latin typeface="Oswald"/>
                  <a:ea typeface="Oswald"/>
                  <a:cs typeface="Oswald"/>
                  <a:sym typeface="Oswald"/>
                </a:rPr>
                <a:t>Technova Partners</a:t>
              </a:r>
              <a:endParaRPr b="1" sz="1900">
                <a:solidFill>
                  <a:schemeClr val="lt1"/>
                </a:solidFill>
                <a:latin typeface="Oswald"/>
                <a:ea typeface="Oswald"/>
                <a:cs typeface="Oswald"/>
                <a:sym typeface="Oswald"/>
              </a:endParaRPr>
            </a:p>
          </p:txBody>
        </p:sp>
        <p:pic>
          <p:nvPicPr>
            <p:cNvPr id="76" name="Google Shape;76;p15" title="generated-image (1).png"/>
            <p:cNvPicPr preferRelativeResize="0"/>
            <p:nvPr/>
          </p:nvPicPr>
          <p:blipFill>
            <a:blip r:embed="rId3">
              <a:alphaModFix/>
            </a:blip>
            <a:stretch>
              <a:fillRect/>
            </a:stretch>
          </p:blipFill>
          <p:spPr>
            <a:xfrm>
              <a:off x="44825" y="39124"/>
              <a:ext cx="477000" cy="477000"/>
            </a:xfrm>
            <a:prstGeom prst="rect">
              <a:avLst/>
            </a:prstGeom>
            <a:noFill/>
            <a:ln>
              <a:noFill/>
            </a:ln>
          </p:spPr>
        </p:pic>
      </p:grpSp>
      <p:sp>
        <p:nvSpPr>
          <p:cNvPr id="77" name="Google Shape;77;p15"/>
          <p:cNvSpPr txBox="1"/>
          <p:nvPr/>
        </p:nvSpPr>
        <p:spPr>
          <a:xfrm>
            <a:off x="0" y="4347875"/>
            <a:ext cx="9144000" cy="400200"/>
          </a:xfrm>
          <a:prstGeom prst="rect">
            <a:avLst/>
          </a:prstGeom>
          <a:solidFill>
            <a:srgbClr val="B6D7A8"/>
          </a:solid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fr">
                <a:solidFill>
                  <a:srgbClr val="444444"/>
                </a:solidFill>
                <a:latin typeface="Montserrat"/>
                <a:ea typeface="Montserrat"/>
                <a:cs typeface="Montserrat"/>
                <a:sym typeface="Montserrat"/>
              </a:rPr>
              <a:t>L'API ne renvoie pas une boîte noire, mais fournit le graphique Waterfall justifiant la décision.</a:t>
            </a:r>
            <a:endParaRPr sz="1800">
              <a:solidFill>
                <a:schemeClr val="dk2"/>
              </a:solidFill>
            </a:endParaRPr>
          </a:p>
        </p:txBody>
      </p:sp>
      <p:sp>
        <p:nvSpPr>
          <p:cNvPr id="78" name="Google Shape;78;p15"/>
          <p:cNvSpPr txBox="1"/>
          <p:nvPr/>
        </p:nvSpPr>
        <p:spPr>
          <a:xfrm>
            <a:off x="0" y="1076050"/>
            <a:ext cx="9144000" cy="1212000"/>
          </a:xfrm>
          <a:prstGeom prst="rect">
            <a:avLst/>
          </a:prstGeom>
          <a:noFill/>
          <a:ln>
            <a:noFill/>
          </a:ln>
        </p:spPr>
        <p:txBody>
          <a:bodyPr anchorCtr="0" anchor="t" bIns="91425" lIns="91425" spcFirstLastPara="1" rIns="91425" wrap="square" tIns="91425">
            <a:spAutoFit/>
          </a:bodyPr>
          <a:lstStyle/>
          <a:p>
            <a:pPr indent="-266700" lvl="0" marL="457200" rtl="0" algn="l">
              <a:lnSpc>
                <a:spcPct val="115000"/>
              </a:lnSpc>
              <a:spcBef>
                <a:spcPts val="1200"/>
              </a:spcBef>
              <a:spcAft>
                <a:spcPts val="0"/>
              </a:spcAft>
              <a:buClr>
                <a:schemeClr val="dk1"/>
              </a:buClr>
              <a:buSzPts val="600"/>
              <a:buChar char="●"/>
            </a:pPr>
            <a:r>
              <a:rPr b="1" lang="fr" sz="1500">
                <a:solidFill>
                  <a:srgbClr val="444444"/>
                </a:solidFill>
                <a:latin typeface="Montserrat"/>
                <a:ea typeface="Montserrat"/>
                <a:cs typeface="Montserrat"/>
                <a:sym typeface="Montserrat"/>
              </a:rPr>
              <a:t>Algorithme : XGBoost (Gradient Boosting) optimisé sur le Recall.</a:t>
            </a:r>
            <a:endParaRPr b="1" sz="1500">
              <a:solidFill>
                <a:srgbClr val="444444"/>
              </a:solidFill>
              <a:latin typeface="Montserrat"/>
              <a:ea typeface="Montserrat"/>
              <a:cs typeface="Montserrat"/>
              <a:sym typeface="Montserrat"/>
            </a:endParaRPr>
          </a:p>
          <a:p>
            <a:pPr indent="-266700" lvl="0" marL="457200" rtl="0" algn="l">
              <a:lnSpc>
                <a:spcPct val="115000"/>
              </a:lnSpc>
              <a:spcBef>
                <a:spcPts val="0"/>
              </a:spcBef>
              <a:spcAft>
                <a:spcPts val="0"/>
              </a:spcAft>
              <a:buClr>
                <a:schemeClr val="dk1"/>
              </a:buClr>
              <a:buSzPts val="600"/>
              <a:buChar char="●"/>
            </a:pPr>
            <a:r>
              <a:rPr b="1" lang="fr" sz="1500">
                <a:solidFill>
                  <a:srgbClr val="444444"/>
                </a:solidFill>
                <a:latin typeface="Montserrat"/>
                <a:ea typeface="Montserrat"/>
                <a:cs typeface="Montserrat"/>
                <a:sym typeface="Montserrat"/>
              </a:rPr>
              <a:t>Pipeline : Scikit-Learn (Encodage + SMOTE + Modèle).</a:t>
            </a:r>
            <a:endParaRPr b="1" sz="1500">
              <a:solidFill>
                <a:srgbClr val="444444"/>
              </a:solidFill>
              <a:latin typeface="Montserrat"/>
              <a:ea typeface="Montserrat"/>
              <a:cs typeface="Montserrat"/>
              <a:sym typeface="Montserrat"/>
            </a:endParaRPr>
          </a:p>
          <a:p>
            <a:pPr indent="-266700" lvl="0" marL="457200" rtl="0" algn="l">
              <a:lnSpc>
                <a:spcPct val="115000"/>
              </a:lnSpc>
              <a:spcBef>
                <a:spcPts val="0"/>
              </a:spcBef>
              <a:spcAft>
                <a:spcPts val="0"/>
              </a:spcAft>
              <a:buClr>
                <a:schemeClr val="dk1"/>
              </a:buClr>
              <a:buSzPts val="600"/>
              <a:buChar char="●"/>
            </a:pPr>
            <a:r>
              <a:rPr b="1" lang="fr" sz="1500">
                <a:solidFill>
                  <a:srgbClr val="444444"/>
                </a:solidFill>
                <a:latin typeface="Montserrat"/>
                <a:ea typeface="Montserrat"/>
                <a:cs typeface="Montserrat"/>
                <a:sym typeface="Montserrat"/>
              </a:rPr>
              <a:t>Explicabilité (XAI) : Intégration native de SHAP.</a:t>
            </a:r>
            <a:endParaRPr b="1" sz="1500">
              <a:solidFill>
                <a:srgbClr val="444444"/>
              </a:solidFill>
              <a:latin typeface="Montserrat"/>
              <a:ea typeface="Montserrat"/>
              <a:cs typeface="Montserrat"/>
              <a:sym typeface="Montserrat"/>
            </a:endParaRPr>
          </a:p>
          <a:p>
            <a:pPr indent="-266700" lvl="0" marL="457200" rtl="0" algn="l">
              <a:lnSpc>
                <a:spcPct val="115000"/>
              </a:lnSpc>
              <a:spcBef>
                <a:spcPts val="0"/>
              </a:spcBef>
              <a:spcAft>
                <a:spcPts val="0"/>
              </a:spcAft>
              <a:buClr>
                <a:schemeClr val="dk1"/>
              </a:buClr>
              <a:buSzPts val="600"/>
              <a:buChar char="●"/>
            </a:pPr>
            <a:r>
              <a:rPr b="1" lang="fr" sz="1500">
                <a:solidFill>
                  <a:srgbClr val="444444"/>
                </a:solidFill>
                <a:latin typeface="Montserrat"/>
                <a:ea typeface="Montserrat"/>
                <a:cs typeface="Montserrat"/>
                <a:sym typeface="Montserrat"/>
              </a:rPr>
              <a:t>Livrable : model_pipeline.joblib (Sérialisé).</a:t>
            </a:r>
            <a:endParaRPr b="1" sz="1500">
              <a:solidFill>
                <a:srgbClr val="444444"/>
              </a:solidFill>
              <a:latin typeface="Montserrat"/>
              <a:ea typeface="Montserrat"/>
              <a:cs typeface="Montserrat"/>
              <a:sym typeface="Montserrat"/>
            </a:endParaRPr>
          </a:p>
        </p:txBody>
      </p:sp>
      <p:pic>
        <p:nvPicPr>
          <p:cNvPr descr="Objectif : Montrer que le modèle est encapsulé.&#10;&#10;Visuel suggéré :&#10;&#10;Schéma linéaire simple : Dessine 4 boîtes connectées par des flèches :&#10;[Données] → [Pipeline (SMOTE)] → [XGBoost] → [Sortie + SHAP]" id="79" name="Google Shape;79;p15"/>
          <p:cNvPicPr preferRelativeResize="0"/>
          <p:nvPr/>
        </p:nvPicPr>
        <p:blipFill rotWithShape="1">
          <a:blip r:embed="rId4">
            <a:alphaModFix/>
          </a:blip>
          <a:srcRect b="29642" l="3744" r="19521" t="35454"/>
          <a:stretch/>
        </p:blipFill>
        <p:spPr>
          <a:xfrm>
            <a:off x="44825" y="2449475"/>
            <a:ext cx="6432950" cy="1628750"/>
          </a:xfrm>
          <a:prstGeom prst="rect">
            <a:avLst/>
          </a:prstGeom>
          <a:noFill/>
          <a:ln>
            <a:noFill/>
          </a:ln>
        </p:spPr>
      </p:pic>
      <p:pic>
        <p:nvPicPr>
          <p:cNvPr id="80" name="Google Shape;80;p15" title="Capture d’écran 2025-12-09 à 22.52.55.png"/>
          <p:cNvPicPr preferRelativeResize="0"/>
          <p:nvPr/>
        </p:nvPicPr>
        <p:blipFill>
          <a:blip r:embed="rId5">
            <a:alphaModFix/>
          </a:blip>
          <a:stretch>
            <a:fillRect/>
          </a:stretch>
        </p:blipFill>
        <p:spPr>
          <a:xfrm>
            <a:off x="6597900" y="2332538"/>
            <a:ext cx="1983822" cy="1862624"/>
          </a:xfrm>
          <a:prstGeom prst="rect">
            <a:avLst/>
          </a:prstGeom>
          <a:noFill/>
          <a:ln>
            <a:noFill/>
          </a:ln>
        </p:spPr>
      </p:pic>
      <p:pic>
        <p:nvPicPr>
          <p:cNvPr descr="Améliorer cette diapositive" id="81" name="Google Shape;81;p15"/>
          <p:cNvPicPr preferRelativeResize="0"/>
          <p:nvPr/>
        </p:nvPicPr>
        <p:blipFill>
          <a:blip r:embed="rId6">
            <a:alphaModFix/>
          </a:blip>
          <a:stretch>
            <a:fillRect/>
          </a:stretch>
        </p:blipFill>
        <p:spPr>
          <a:xfrm>
            <a:off x="0" y="1"/>
            <a:ext cx="9240248"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grpSp>
        <p:nvGrpSpPr>
          <p:cNvPr id="87" name="Google Shape;87;p16"/>
          <p:cNvGrpSpPr/>
          <p:nvPr/>
        </p:nvGrpSpPr>
        <p:grpSpPr>
          <a:xfrm>
            <a:off x="44825" y="39124"/>
            <a:ext cx="2544421" cy="477001"/>
            <a:chOff x="44825" y="39124"/>
            <a:chExt cx="2544421" cy="477001"/>
          </a:xfrm>
        </p:grpSpPr>
        <p:sp>
          <p:nvSpPr>
            <p:cNvPr id="88" name="Google Shape;88;p16"/>
            <p:cNvSpPr txBox="1"/>
            <p:nvPr/>
          </p:nvSpPr>
          <p:spPr>
            <a:xfrm>
              <a:off x="485946" y="39125"/>
              <a:ext cx="2103300" cy="47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fr" sz="1900">
                  <a:solidFill>
                    <a:schemeClr val="lt1"/>
                  </a:solidFill>
                  <a:latin typeface="Oswald"/>
                  <a:ea typeface="Oswald"/>
                  <a:cs typeface="Oswald"/>
                  <a:sym typeface="Oswald"/>
                </a:rPr>
                <a:t>Technova Partners</a:t>
              </a:r>
              <a:endParaRPr b="1" sz="1900">
                <a:solidFill>
                  <a:schemeClr val="lt1"/>
                </a:solidFill>
                <a:latin typeface="Oswald"/>
                <a:ea typeface="Oswald"/>
                <a:cs typeface="Oswald"/>
                <a:sym typeface="Oswald"/>
              </a:endParaRPr>
            </a:p>
          </p:txBody>
        </p:sp>
        <p:pic>
          <p:nvPicPr>
            <p:cNvPr id="89" name="Google Shape;89;p16" title="generated-image (1).png"/>
            <p:cNvPicPr preferRelativeResize="0"/>
            <p:nvPr/>
          </p:nvPicPr>
          <p:blipFill>
            <a:blip r:embed="rId3">
              <a:alphaModFix/>
            </a:blip>
            <a:stretch>
              <a:fillRect/>
            </a:stretch>
          </p:blipFill>
          <p:spPr>
            <a:xfrm>
              <a:off x="44825" y="39124"/>
              <a:ext cx="477000" cy="477000"/>
            </a:xfrm>
            <a:prstGeom prst="rect">
              <a:avLst/>
            </a:prstGeom>
            <a:noFill/>
            <a:ln>
              <a:noFill/>
            </a:ln>
          </p:spPr>
        </p:pic>
      </p:grpSp>
      <p:sp>
        <p:nvSpPr>
          <p:cNvPr id="90" name="Google Shape;90;p16"/>
          <p:cNvSpPr txBox="1"/>
          <p:nvPr/>
        </p:nvSpPr>
        <p:spPr>
          <a:xfrm>
            <a:off x="0" y="455781"/>
            <a:ext cx="9144000" cy="747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Clr>
                <a:schemeClr val="dk1"/>
              </a:buClr>
              <a:buSzPts val="1100"/>
              <a:buFont typeface="Arial"/>
              <a:buNone/>
            </a:pPr>
            <a:r>
              <a:rPr b="1" lang="fr" sz="2400">
                <a:solidFill>
                  <a:srgbClr val="2956A7"/>
                </a:solidFill>
                <a:latin typeface="Montserrat"/>
                <a:ea typeface="Montserrat"/>
                <a:cs typeface="Montserrat"/>
                <a:sym typeface="Montserrat"/>
              </a:rPr>
              <a:t>Architecture Technique Globale</a:t>
            </a:r>
            <a:endParaRPr b="1" sz="2400">
              <a:solidFill>
                <a:srgbClr val="2956A7"/>
              </a:solidFill>
              <a:latin typeface="Montserrat"/>
              <a:ea typeface="Montserrat"/>
              <a:cs typeface="Montserrat"/>
              <a:sym typeface="Montserrat"/>
            </a:endParaRPr>
          </a:p>
        </p:txBody>
      </p:sp>
      <p:sp>
        <p:nvSpPr>
          <p:cNvPr id="91" name="Google Shape;91;p16"/>
          <p:cNvSpPr txBox="1"/>
          <p:nvPr/>
        </p:nvSpPr>
        <p:spPr>
          <a:xfrm>
            <a:off x="0" y="3752100"/>
            <a:ext cx="9144000" cy="13914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chemeClr val="dk1"/>
              </a:buClr>
              <a:buSzPts val="1400"/>
              <a:buChar char="●"/>
            </a:pPr>
            <a:r>
              <a:rPr lang="fr">
                <a:solidFill>
                  <a:srgbClr val="444444"/>
                </a:solidFill>
                <a:latin typeface="Montserrat"/>
                <a:ea typeface="Montserrat"/>
                <a:cs typeface="Montserrat"/>
                <a:sym typeface="Montserrat"/>
              </a:rPr>
              <a:t>Backend : FastAPI (Rapide, Typé, Doc auto).</a:t>
            </a:r>
            <a:endParaRPr>
              <a:solidFill>
                <a:srgbClr val="444444"/>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1"/>
              </a:buClr>
              <a:buSzPts val="1400"/>
              <a:buChar char="●"/>
            </a:pPr>
            <a:r>
              <a:rPr lang="fr">
                <a:solidFill>
                  <a:srgbClr val="444444"/>
                </a:solidFill>
                <a:latin typeface="Montserrat"/>
                <a:ea typeface="Montserrat"/>
                <a:cs typeface="Montserrat"/>
                <a:sym typeface="Montserrat"/>
              </a:rPr>
              <a:t>Frontend : Gradio (Interface Demo).</a:t>
            </a:r>
            <a:endParaRPr>
              <a:solidFill>
                <a:srgbClr val="444444"/>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1"/>
              </a:buClr>
              <a:buSzPts val="1400"/>
              <a:buChar char="●"/>
            </a:pPr>
            <a:r>
              <a:rPr lang="fr">
                <a:solidFill>
                  <a:srgbClr val="444444"/>
                </a:solidFill>
                <a:latin typeface="Montserrat"/>
                <a:ea typeface="Montserrat"/>
                <a:cs typeface="Montserrat"/>
                <a:sym typeface="Montserrat"/>
              </a:rPr>
              <a:t>Base de Données (Hybride) :</a:t>
            </a:r>
            <a:endParaRPr>
              <a:solidFill>
                <a:srgbClr val="444444"/>
              </a:solidFill>
              <a:latin typeface="Montserrat"/>
              <a:ea typeface="Montserrat"/>
              <a:cs typeface="Montserrat"/>
              <a:sym typeface="Montserrat"/>
            </a:endParaRPr>
          </a:p>
          <a:p>
            <a:pPr indent="-317500" lvl="1" marL="914400" rtl="0" algn="l">
              <a:lnSpc>
                <a:spcPct val="115000"/>
              </a:lnSpc>
              <a:spcBef>
                <a:spcPts val="0"/>
              </a:spcBef>
              <a:spcAft>
                <a:spcPts val="0"/>
              </a:spcAft>
              <a:buClr>
                <a:schemeClr val="dk1"/>
              </a:buClr>
              <a:buSzPts val="1400"/>
              <a:buChar char="○"/>
            </a:pPr>
            <a:r>
              <a:rPr lang="fr">
                <a:solidFill>
                  <a:srgbClr val="444444"/>
                </a:solidFill>
                <a:latin typeface="Montserrat"/>
                <a:ea typeface="Montserrat"/>
                <a:cs typeface="Montserrat"/>
                <a:sym typeface="Montserrat"/>
              </a:rPr>
              <a:t>Dev : PostgreSQL.</a:t>
            </a:r>
            <a:endParaRPr>
              <a:solidFill>
                <a:srgbClr val="444444"/>
              </a:solidFill>
              <a:latin typeface="Montserrat"/>
              <a:ea typeface="Montserrat"/>
              <a:cs typeface="Montserrat"/>
              <a:sym typeface="Montserrat"/>
            </a:endParaRPr>
          </a:p>
          <a:p>
            <a:pPr indent="-317500" lvl="1" marL="914400" rtl="0" algn="l">
              <a:lnSpc>
                <a:spcPct val="115000"/>
              </a:lnSpc>
              <a:spcBef>
                <a:spcPts val="0"/>
              </a:spcBef>
              <a:spcAft>
                <a:spcPts val="0"/>
              </a:spcAft>
              <a:buClr>
                <a:schemeClr val="dk1"/>
              </a:buClr>
              <a:buSzPts val="1400"/>
              <a:buChar char="○"/>
            </a:pPr>
            <a:r>
              <a:rPr lang="fr">
                <a:solidFill>
                  <a:srgbClr val="444444"/>
                </a:solidFill>
                <a:latin typeface="Montserrat"/>
                <a:ea typeface="Montserrat"/>
                <a:cs typeface="Montserrat"/>
                <a:sym typeface="Montserrat"/>
              </a:rPr>
              <a:t>Demo (Prod/Test) : SQLite (via SQLAlchemy ORM).</a:t>
            </a:r>
            <a:endParaRPr>
              <a:solidFill>
                <a:schemeClr val="dk2"/>
              </a:solidFill>
            </a:endParaRPr>
          </a:p>
        </p:txBody>
      </p:sp>
      <p:pic>
        <p:nvPicPr>
          <p:cNvPr descr="Objectif : Montrer les briques logicielles.&#10;&#10;Visuel suggéré :&#10;&#10;Ne fais pas de liste à puces seule ! Fais un schéma avec des formes géométriques simples (Carrés/Rectangles) dans Google Slides/PowerPoint.&#10;&#10;Disposition :&#10;&#10;Gauche : Un bonhomme &quot;Utilisateur&quot;.&#10;&#10;Centre Gauche : Boîte &quot;Frontend (Gradio)&quot;.&#10;&#10;Centre Droite : Boîte &quot;Backend (FastAPI)&quot;.&#10;&#10;Droite : Cylindre &quot;Base de Données&quot;.&#10;&#10;Fleches : Relie-les avec des flèches nommmées &quot;HTTP/JSON&quot; et &quot;SQL&quot;.(Schéma à reproduire) :&#10;[Utilisateur RH] --&gt; (HTTPS) --&gt; [Frontend: Gradio]&#10;[Frontend: Gradio] --&gt; (JSON) --&gt; [Backend: FastAPI]&#10;[Backend: FastAPI] --&gt; (SQL) --&gt; [Base de Données]" id="92" name="Google Shape;92;p16"/>
          <p:cNvPicPr preferRelativeResize="0"/>
          <p:nvPr/>
        </p:nvPicPr>
        <p:blipFill rotWithShape="1">
          <a:blip r:embed="rId4">
            <a:alphaModFix/>
          </a:blip>
          <a:srcRect b="33010" l="0" r="0" t="33010"/>
          <a:stretch/>
        </p:blipFill>
        <p:spPr>
          <a:xfrm>
            <a:off x="763988" y="1164250"/>
            <a:ext cx="7616026" cy="2587850"/>
          </a:xfrm>
          <a:prstGeom prst="rect">
            <a:avLst/>
          </a:prstGeom>
          <a:noFill/>
          <a:ln>
            <a:noFill/>
          </a:ln>
        </p:spPr>
      </p:pic>
      <p:pic>
        <p:nvPicPr>
          <p:cNvPr id="93" name="Google Shape;93;p16"/>
          <p:cNvPicPr preferRelativeResize="0"/>
          <p:nvPr/>
        </p:nvPicPr>
        <p:blipFill>
          <a:blip r:embed="rId5">
            <a:alphaModFix/>
          </a:blip>
          <a:stretch>
            <a:fillRect/>
          </a:stretch>
        </p:blipFill>
        <p:spPr>
          <a:xfrm>
            <a:off x="2957925" y="1291243"/>
            <a:ext cx="914051" cy="914051"/>
          </a:xfrm>
          <a:prstGeom prst="rect">
            <a:avLst/>
          </a:prstGeom>
          <a:noFill/>
          <a:ln>
            <a:noFill/>
          </a:ln>
        </p:spPr>
      </p:pic>
      <p:pic>
        <p:nvPicPr>
          <p:cNvPr id="94" name="Google Shape;94;p16"/>
          <p:cNvPicPr preferRelativeResize="0"/>
          <p:nvPr/>
        </p:nvPicPr>
        <p:blipFill>
          <a:blip r:embed="rId6">
            <a:alphaModFix/>
          </a:blip>
          <a:stretch>
            <a:fillRect/>
          </a:stretch>
        </p:blipFill>
        <p:spPr>
          <a:xfrm>
            <a:off x="5275554" y="1291250"/>
            <a:ext cx="914050" cy="914050"/>
          </a:xfrm>
          <a:prstGeom prst="rect">
            <a:avLst/>
          </a:prstGeom>
          <a:noFill/>
          <a:ln>
            <a:noFill/>
          </a:ln>
        </p:spPr>
      </p:pic>
      <p:pic>
        <p:nvPicPr>
          <p:cNvPr id="95" name="Google Shape;95;p16"/>
          <p:cNvPicPr preferRelativeResize="0"/>
          <p:nvPr/>
        </p:nvPicPr>
        <p:blipFill>
          <a:blip r:embed="rId7">
            <a:alphaModFix/>
          </a:blip>
          <a:stretch>
            <a:fillRect/>
          </a:stretch>
        </p:blipFill>
        <p:spPr>
          <a:xfrm>
            <a:off x="7239313" y="1411381"/>
            <a:ext cx="609225" cy="609225"/>
          </a:xfrm>
          <a:prstGeom prst="rect">
            <a:avLst/>
          </a:prstGeom>
          <a:noFill/>
          <a:ln>
            <a:noFill/>
          </a:ln>
        </p:spPr>
      </p:pic>
      <p:pic>
        <p:nvPicPr>
          <p:cNvPr id="96" name="Google Shape;96;p16"/>
          <p:cNvPicPr preferRelativeResize="0"/>
          <p:nvPr/>
        </p:nvPicPr>
        <p:blipFill>
          <a:blip r:embed="rId8">
            <a:alphaModFix/>
          </a:blip>
          <a:stretch>
            <a:fillRect/>
          </a:stretch>
        </p:blipFill>
        <p:spPr>
          <a:xfrm>
            <a:off x="7536882" y="1443657"/>
            <a:ext cx="914048" cy="609220"/>
          </a:xfrm>
          <a:prstGeom prst="rect">
            <a:avLst/>
          </a:prstGeom>
          <a:noFill/>
          <a:ln>
            <a:noFill/>
          </a:ln>
        </p:spPr>
      </p:pic>
      <p:pic>
        <p:nvPicPr>
          <p:cNvPr descr="Améliorer cette diapositive" id="97" name="Google Shape;97;p16"/>
          <p:cNvPicPr preferRelativeResize="0"/>
          <p:nvPr/>
        </p:nvPicPr>
        <p:blipFill>
          <a:blip r:embed="rId9">
            <a:alphaModFix/>
          </a:blip>
          <a:stretch>
            <a:fillRect/>
          </a:stretch>
        </p:blipFill>
        <p:spPr>
          <a:xfrm>
            <a:off x="0" y="-7"/>
            <a:ext cx="9240252"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grpSp>
        <p:nvGrpSpPr>
          <p:cNvPr id="103" name="Google Shape;103;p17"/>
          <p:cNvGrpSpPr/>
          <p:nvPr/>
        </p:nvGrpSpPr>
        <p:grpSpPr>
          <a:xfrm>
            <a:off x="44825" y="39124"/>
            <a:ext cx="2544421" cy="477001"/>
            <a:chOff x="44825" y="39124"/>
            <a:chExt cx="2544421" cy="477001"/>
          </a:xfrm>
        </p:grpSpPr>
        <p:sp>
          <p:nvSpPr>
            <p:cNvPr id="104" name="Google Shape;104;p17"/>
            <p:cNvSpPr txBox="1"/>
            <p:nvPr/>
          </p:nvSpPr>
          <p:spPr>
            <a:xfrm>
              <a:off x="485946" y="39125"/>
              <a:ext cx="2103300" cy="47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fr" sz="1900">
                  <a:solidFill>
                    <a:schemeClr val="lt1"/>
                  </a:solidFill>
                  <a:latin typeface="Oswald"/>
                  <a:ea typeface="Oswald"/>
                  <a:cs typeface="Oswald"/>
                  <a:sym typeface="Oswald"/>
                </a:rPr>
                <a:t>Technova Partners</a:t>
              </a:r>
              <a:endParaRPr b="1" sz="1900">
                <a:solidFill>
                  <a:schemeClr val="lt1"/>
                </a:solidFill>
                <a:latin typeface="Oswald"/>
                <a:ea typeface="Oswald"/>
                <a:cs typeface="Oswald"/>
                <a:sym typeface="Oswald"/>
              </a:endParaRPr>
            </a:p>
          </p:txBody>
        </p:sp>
        <p:pic>
          <p:nvPicPr>
            <p:cNvPr id="105" name="Google Shape;105;p17" title="generated-image (1).png"/>
            <p:cNvPicPr preferRelativeResize="0"/>
            <p:nvPr/>
          </p:nvPicPr>
          <p:blipFill>
            <a:blip r:embed="rId3">
              <a:alphaModFix/>
            </a:blip>
            <a:stretch>
              <a:fillRect/>
            </a:stretch>
          </p:blipFill>
          <p:spPr>
            <a:xfrm>
              <a:off x="44825" y="39124"/>
              <a:ext cx="477000" cy="477000"/>
            </a:xfrm>
            <a:prstGeom prst="rect">
              <a:avLst/>
            </a:prstGeom>
            <a:noFill/>
            <a:ln>
              <a:noFill/>
            </a:ln>
          </p:spPr>
        </p:pic>
      </p:grpSp>
      <p:sp>
        <p:nvSpPr>
          <p:cNvPr id="106" name="Google Shape;106;p17"/>
          <p:cNvSpPr txBox="1"/>
          <p:nvPr/>
        </p:nvSpPr>
        <p:spPr>
          <a:xfrm>
            <a:off x="0" y="220956"/>
            <a:ext cx="9144000" cy="747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Clr>
                <a:schemeClr val="dk1"/>
              </a:buClr>
              <a:buSzPts val="1100"/>
              <a:buFont typeface="Arial"/>
              <a:buNone/>
            </a:pPr>
            <a:r>
              <a:rPr b="1" lang="fr" sz="2400">
                <a:solidFill>
                  <a:srgbClr val="2956A7"/>
                </a:solidFill>
                <a:latin typeface="Montserrat"/>
                <a:ea typeface="Montserrat"/>
                <a:cs typeface="Montserrat"/>
                <a:sym typeface="Montserrat"/>
              </a:rPr>
              <a:t>Focus API &amp; Sécurité</a:t>
            </a:r>
            <a:endParaRPr b="1" sz="2400">
              <a:solidFill>
                <a:srgbClr val="2956A7"/>
              </a:solidFill>
              <a:latin typeface="Montserrat"/>
              <a:ea typeface="Montserrat"/>
              <a:cs typeface="Montserrat"/>
              <a:sym typeface="Montserrat"/>
            </a:endParaRPr>
          </a:p>
        </p:txBody>
      </p:sp>
      <p:sp>
        <p:nvSpPr>
          <p:cNvPr id="107" name="Google Shape;107;p17"/>
          <p:cNvSpPr txBox="1"/>
          <p:nvPr/>
        </p:nvSpPr>
        <p:spPr>
          <a:xfrm>
            <a:off x="0" y="893100"/>
            <a:ext cx="4572000" cy="218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b="1" lang="fr" sz="2000" u="sng">
                <a:solidFill>
                  <a:srgbClr val="444444"/>
                </a:solidFill>
                <a:latin typeface="Montserrat"/>
                <a:ea typeface="Montserrat"/>
                <a:cs typeface="Montserrat"/>
                <a:sym typeface="Montserrat"/>
              </a:rPr>
              <a:t>Sécurité :</a:t>
            </a:r>
            <a:endParaRPr b="1" sz="2000" u="sng">
              <a:solidFill>
                <a:srgbClr val="444444"/>
              </a:solidFill>
              <a:latin typeface="Montserrat"/>
              <a:ea typeface="Montserrat"/>
              <a:cs typeface="Montserrat"/>
              <a:sym typeface="Montserrat"/>
            </a:endParaRPr>
          </a:p>
          <a:p>
            <a:pPr indent="-266700" lvl="0" marL="457200" rtl="0" algn="l">
              <a:lnSpc>
                <a:spcPct val="115000"/>
              </a:lnSpc>
              <a:spcBef>
                <a:spcPts val="1200"/>
              </a:spcBef>
              <a:spcAft>
                <a:spcPts val="0"/>
              </a:spcAft>
              <a:buClr>
                <a:schemeClr val="dk1"/>
              </a:buClr>
              <a:buSzPts val="600"/>
              <a:buChar char="●"/>
            </a:pPr>
            <a:r>
              <a:rPr lang="fr" sz="1500">
                <a:solidFill>
                  <a:srgbClr val="444444"/>
                </a:solidFill>
                <a:latin typeface="Montserrat"/>
                <a:ea typeface="Montserrat"/>
                <a:cs typeface="Montserrat"/>
                <a:sym typeface="Montserrat"/>
              </a:rPr>
              <a:t>Secrets : Gestion par variables d'environnement (.env / GitHub Secrets).</a:t>
            </a:r>
            <a:endParaRPr sz="1500">
              <a:solidFill>
                <a:srgbClr val="444444"/>
              </a:solidFill>
              <a:latin typeface="Montserrat"/>
              <a:ea typeface="Montserrat"/>
              <a:cs typeface="Montserrat"/>
              <a:sym typeface="Montserrat"/>
            </a:endParaRPr>
          </a:p>
          <a:p>
            <a:pPr indent="-266700" lvl="0" marL="457200" rtl="0" algn="l">
              <a:lnSpc>
                <a:spcPct val="115000"/>
              </a:lnSpc>
              <a:spcBef>
                <a:spcPts val="0"/>
              </a:spcBef>
              <a:spcAft>
                <a:spcPts val="0"/>
              </a:spcAft>
              <a:buClr>
                <a:schemeClr val="dk1"/>
              </a:buClr>
              <a:buSzPts val="600"/>
              <a:buChar char="●"/>
            </a:pPr>
            <a:r>
              <a:rPr lang="fr" sz="1500">
                <a:solidFill>
                  <a:srgbClr val="444444"/>
                </a:solidFill>
                <a:latin typeface="Montserrat"/>
                <a:ea typeface="Montserrat"/>
                <a:cs typeface="Montserrat"/>
                <a:sym typeface="Montserrat"/>
              </a:rPr>
              <a:t>Rôles SQL : Ségrégation des droits (Admin vs App vs Read-Only).</a:t>
            </a:r>
            <a:endParaRPr sz="1300">
              <a:solidFill>
                <a:schemeClr val="dk2"/>
              </a:solidFill>
            </a:endParaRPr>
          </a:p>
          <a:p>
            <a:pPr indent="0" lvl="0" marL="0" rtl="0" algn="l">
              <a:spcBef>
                <a:spcPts val="1200"/>
              </a:spcBef>
              <a:spcAft>
                <a:spcPts val="0"/>
              </a:spcAft>
              <a:buNone/>
            </a:pPr>
            <a:r>
              <a:t/>
            </a:r>
            <a:endParaRPr sz="1800">
              <a:solidFill>
                <a:schemeClr val="dk2"/>
              </a:solidFill>
            </a:endParaRPr>
          </a:p>
        </p:txBody>
      </p:sp>
      <p:sp>
        <p:nvSpPr>
          <p:cNvPr id="108" name="Google Shape;108;p17"/>
          <p:cNvSpPr txBox="1"/>
          <p:nvPr/>
        </p:nvSpPr>
        <p:spPr>
          <a:xfrm>
            <a:off x="4572000" y="948900"/>
            <a:ext cx="4596000" cy="2074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None/>
            </a:pPr>
            <a:r>
              <a:rPr b="1" lang="fr" sz="2000" u="sng">
                <a:solidFill>
                  <a:srgbClr val="444444"/>
                </a:solidFill>
                <a:latin typeface="Montserrat"/>
                <a:ea typeface="Montserrat"/>
                <a:cs typeface="Montserrat"/>
                <a:sym typeface="Montserrat"/>
              </a:rPr>
              <a:t>Validation :</a:t>
            </a:r>
            <a:endParaRPr b="1" sz="2000" u="sng">
              <a:solidFill>
                <a:srgbClr val="444444"/>
              </a:solidFill>
              <a:latin typeface="Montserrat"/>
              <a:ea typeface="Montserrat"/>
              <a:cs typeface="Montserrat"/>
              <a:sym typeface="Montserrat"/>
            </a:endParaRPr>
          </a:p>
          <a:p>
            <a:pPr indent="0" lvl="0" marL="0" marR="0" rtl="0" algn="l">
              <a:lnSpc>
                <a:spcPct val="115000"/>
              </a:lnSpc>
              <a:spcBef>
                <a:spcPts val="1200"/>
              </a:spcBef>
              <a:spcAft>
                <a:spcPts val="0"/>
              </a:spcAft>
              <a:buNone/>
            </a:pPr>
            <a:r>
              <a:rPr lang="fr" sz="1500">
                <a:solidFill>
                  <a:srgbClr val="444444"/>
                </a:solidFill>
                <a:latin typeface="Montserrat"/>
                <a:ea typeface="Montserrat"/>
                <a:cs typeface="Montserrat"/>
                <a:sym typeface="Montserrat"/>
              </a:rPr>
              <a:t>Pydantic : Contrôle strict des types en entrée.</a:t>
            </a:r>
            <a:endParaRPr sz="1500">
              <a:solidFill>
                <a:srgbClr val="444444"/>
              </a:solidFill>
              <a:latin typeface="Montserrat"/>
              <a:ea typeface="Montserrat"/>
              <a:cs typeface="Montserrat"/>
              <a:sym typeface="Montserrat"/>
            </a:endParaRPr>
          </a:p>
          <a:p>
            <a:pPr indent="0" lvl="0" marL="0" marR="0" rtl="0" algn="l">
              <a:lnSpc>
                <a:spcPct val="115000"/>
              </a:lnSpc>
              <a:spcBef>
                <a:spcPts val="1200"/>
              </a:spcBef>
              <a:spcAft>
                <a:spcPts val="0"/>
              </a:spcAft>
              <a:buNone/>
            </a:pPr>
            <a:r>
              <a:rPr lang="fr" sz="1500">
                <a:solidFill>
                  <a:srgbClr val="444444"/>
                </a:solidFill>
                <a:latin typeface="Montserrat"/>
                <a:ea typeface="Montserrat"/>
                <a:cs typeface="Montserrat"/>
                <a:sym typeface="Montserrat"/>
              </a:rPr>
              <a:t>Documentation : Swagger UI (OpenAPI) généré automatiquement.</a:t>
            </a:r>
            <a:endParaRPr sz="1500">
              <a:solidFill>
                <a:srgbClr val="444444"/>
              </a:solidFill>
              <a:latin typeface="Montserrat"/>
              <a:ea typeface="Montserrat"/>
              <a:cs typeface="Montserrat"/>
              <a:sym typeface="Montserrat"/>
            </a:endParaRPr>
          </a:p>
          <a:p>
            <a:pPr indent="0" lvl="0" marL="0" rtl="0" algn="l">
              <a:spcBef>
                <a:spcPts val="1200"/>
              </a:spcBef>
              <a:spcAft>
                <a:spcPts val="0"/>
              </a:spcAft>
              <a:buNone/>
            </a:pPr>
            <a:r>
              <a:t/>
            </a:r>
            <a:endParaRPr sz="1800">
              <a:solidFill>
                <a:schemeClr val="dk2"/>
              </a:solidFill>
            </a:endParaRPr>
          </a:p>
        </p:txBody>
      </p:sp>
      <p:pic>
        <p:nvPicPr>
          <p:cNvPr descr="Objectif : Prouver la robustesse.&#10;&#10;Visuel suggéré :&#10;&#10;Image : Une capture d'écran de ton Swagger UI (l'interface verte /docs de FastAPI). C'est la preuve ultime que ton API existe et est documentée.&#10;&#10;deux icones séparées à placer sous chaque cadre de texte : Un cadenas (pour la sécurité) et un bouclier (pour Pydantic/Validation)." id="109" name="Google Shape;109;p17"/>
          <p:cNvPicPr preferRelativeResize="0"/>
          <p:nvPr/>
        </p:nvPicPr>
        <p:blipFill rotWithShape="1">
          <a:blip r:embed="rId4">
            <a:alphaModFix/>
          </a:blip>
          <a:srcRect b="19624" l="22674" r="68186" t="69241"/>
          <a:stretch/>
        </p:blipFill>
        <p:spPr>
          <a:xfrm>
            <a:off x="1850800" y="782100"/>
            <a:ext cx="613350" cy="747300"/>
          </a:xfrm>
          <a:prstGeom prst="rect">
            <a:avLst/>
          </a:prstGeom>
          <a:noFill/>
          <a:ln>
            <a:noFill/>
          </a:ln>
        </p:spPr>
      </p:pic>
      <p:pic>
        <p:nvPicPr>
          <p:cNvPr descr="Objectif : Prouver la robustesse.&#10;&#10;Visuel suggéré :&#10;&#10;Image : Une capture d'écran de ton Swagger UI (l'interface verte /docs de FastAPI). C'est la preuve ultime que ton API existe et est documentée.&#10;&#10;deux icones séparées à placer sous chaque cadre de texte : Un cadenas (pour la sécurité) et un bouclier (pour Pydantic/Validation)." id="110" name="Google Shape;110;p17"/>
          <p:cNvPicPr preferRelativeResize="0"/>
          <p:nvPr/>
        </p:nvPicPr>
        <p:blipFill rotWithShape="1">
          <a:blip r:embed="rId4">
            <a:alphaModFix/>
          </a:blip>
          <a:srcRect b="19762" l="67882" r="22302" t="69102"/>
          <a:stretch/>
        </p:blipFill>
        <p:spPr>
          <a:xfrm>
            <a:off x="6852038" y="782100"/>
            <a:ext cx="658775" cy="747300"/>
          </a:xfrm>
          <a:prstGeom prst="rect">
            <a:avLst/>
          </a:prstGeom>
          <a:noFill/>
          <a:ln>
            <a:noFill/>
          </a:ln>
        </p:spPr>
      </p:pic>
      <p:pic>
        <p:nvPicPr>
          <p:cNvPr descr="Améliorer cette diapositive" id="111" name="Google Shape;111;p17"/>
          <p:cNvPicPr preferRelativeResize="0"/>
          <p:nvPr/>
        </p:nvPicPr>
        <p:blipFill>
          <a:blip r:embed="rId5">
            <a:alphaModFix/>
          </a:blip>
          <a:stretch>
            <a:fillRect/>
          </a:stretch>
        </p:blipFill>
        <p:spPr>
          <a:xfrm>
            <a:off x="0" y="-7"/>
            <a:ext cx="9240252" cy="5143500"/>
          </a:xfrm>
          <a:prstGeom prst="rect">
            <a:avLst/>
          </a:prstGeom>
          <a:noFill/>
          <a:ln>
            <a:noFill/>
          </a:ln>
        </p:spPr>
      </p:pic>
      <p:pic>
        <p:nvPicPr>
          <p:cNvPr id="112" name="Google Shape;112;p17" title="Capture d’écran 2025-12-09 à 23.21.13.png"/>
          <p:cNvPicPr preferRelativeResize="0"/>
          <p:nvPr/>
        </p:nvPicPr>
        <p:blipFill rotWithShape="1">
          <a:blip r:embed="rId6">
            <a:alphaModFix/>
          </a:blip>
          <a:srcRect b="0" l="0" r="32432" t="0"/>
          <a:stretch/>
        </p:blipFill>
        <p:spPr>
          <a:xfrm>
            <a:off x="3070438" y="2550225"/>
            <a:ext cx="3003126" cy="25066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grpSp>
        <p:nvGrpSpPr>
          <p:cNvPr id="118" name="Google Shape;118;p18"/>
          <p:cNvGrpSpPr/>
          <p:nvPr/>
        </p:nvGrpSpPr>
        <p:grpSpPr>
          <a:xfrm>
            <a:off x="44825" y="39124"/>
            <a:ext cx="2544421" cy="477001"/>
            <a:chOff x="44825" y="39124"/>
            <a:chExt cx="2544421" cy="477001"/>
          </a:xfrm>
        </p:grpSpPr>
        <p:sp>
          <p:nvSpPr>
            <p:cNvPr id="119" name="Google Shape;119;p18"/>
            <p:cNvSpPr txBox="1"/>
            <p:nvPr/>
          </p:nvSpPr>
          <p:spPr>
            <a:xfrm>
              <a:off x="485946" y="39125"/>
              <a:ext cx="2103300" cy="47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fr" sz="1900">
                  <a:solidFill>
                    <a:schemeClr val="lt1"/>
                  </a:solidFill>
                  <a:latin typeface="Oswald"/>
                  <a:ea typeface="Oswald"/>
                  <a:cs typeface="Oswald"/>
                  <a:sym typeface="Oswald"/>
                </a:rPr>
                <a:t>Technova Partners</a:t>
              </a:r>
              <a:endParaRPr b="1" sz="1900">
                <a:solidFill>
                  <a:schemeClr val="lt1"/>
                </a:solidFill>
                <a:latin typeface="Oswald"/>
                <a:ea typeface="Oswald"/>
                <a:cs typeface="Oswald"/>
                <a:sym typeface="Oswald"/>
              </a:endParaRPr>
            </a:p>
          </p:txBody>
        </p:sp>
        <p:pic>
          <p:nvPicPr>
            <p:cNvPr id="120" name="Google Shape;120;p18" title="generated-image (1).png"/>
            <p:cNvPicPr preferRelativeResize="0"/>
            <p:nvPr/>
          </p:nvPicPr>
          <p:blipFill>
            <a:blip r:embed="rId3">
              <a:alphaModFix/>
            </a:blip>
            <a:stretch>
              <a:fillRect/>
            </a:stretch>
          </p:blipFill>
          <p:spPr>
            <a:xfrm>
              <a:off x="44825" y="39124"/>
              <a:ext cx="477000" cy="477000"/>
            </a:xfrm>
            <a:prstGeom prst="rect">
              <a:avLst/>
            </a:prstGeom>
            <a:noFill/>
            <a:ln>
              <a:noFill/>
            </a:ln>
          </p:spPr>
        </p:pic>
      </p:grpSp>
      <p:sp>
        <p:nvSpPr>
          <p:cNvPr id="121" name="Google Shape;121;p18"/>
          <p:cNvSpPr txBox="1"/>
          <p:nvPr/>
        </p:nvSpPr>
        <p:spPr>
          <a:xfrm>
            <a:off x="0" y="451569"/>
            <a:ext cx="9144000" cy="747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Clr>
                <a:schemeClr val="dk1"/>
              </a:buClr>
              <a:buSzPts val="1100"/>
              <a:buFont typeface="Arial"/>
              <a:buNone/>
            </a:pPr>
            <a:r>
              <a:rPr b="1" lang="fr" sz="2400">
                <a:solidFill>
                  <a:srgbClr val="2956A7"/>
                </a:solidFill>
                <a:latin typeface="Montserrat"/>
                <a:ea typeface="Montserrat"/>
                <a:cs typeface="Montserrat"/>
                <a:sym typeface="Montserrat"/>
              </a:rPr>
              <a:t>Stratégie de Monitoring (MLOps)</a:t>
            </a:r>
            <a:endParaRPr b="1" sz="2400">
              <a:solidFill>
                <a:srgbClr val="2956A7"/>
              </a:solidFill>
              <a:latin typeface="Montserrat"/>
              <a:ea typeface="Montserrat"/>
              <a:cs typeface="Montserrat"/>
              <a:sym typeface="Montserrat"/>
            </a:endParaRPr>
          </a:p>
        </p:txBody>
      </p:sp>
      <p:sp>
        <p:nvSpPr>
          <p:cNvPr id="122" name="Google Shape;122;p18"/>
          <p:cNvSpPr txBox="1"/>
          <p:nvPr/>
        </p:nvSpPr>
        <p:spPr>
          <a:xfrm>
            <a:off x="1932450" y="914621"/>
            <a:ext cx="52791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fr" sz="1600">
                <a:solidFill>
                  <a:srgbClr val="444444"/>
                </a:solidFill>
                <a:latin typeface="Montserrat"/>
                <a:ea typeface="Montserrat"/>
                <a:cs typeface="Montserrat"/>
                <a:sym typeface="Montserrat"/>
              </a:rPr>
              <a:t>Objectif : Détecter la dérive du modèle (Data Drift)</a:t>
            </a:r>
            <a:endParaRPr>
              <a:solidFill>
                <a:schemeClr val="dk2"/>
              </a:solidFill>
            </a:endParaRPr>
          </a:p>
        </p:txBody>
      </p:sp>
      <p:pic>
        <p:nvPicPr>
          <p:cNvPr id="123" name="Google Shape;123;p18" title="Capture d’écran 2025-12-09 à 23.40.56.png"/>
          <p:cNvPicPr preferRelativeResize="0"/>
          <p:nvPr/>
        </p:nvPicPr>
        <p:blipFill>
          <a:blip r:embed="rId4">
            <a:alphaModFix/>
          </a:blip>
          <a:stretch>
            <a:fillRect/>
          </a:stretch>
        </p:blipFill>
        <p:spPr>
          <a:xfrm>
            <a:off x="325688" y="1345725"/>
            <a:ext cx="8492626" cy="36367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grpSp>
        <p:nvGrpSpPr>
          <p:cNvPr id="129" name="Google Shape;129;p19"/>
          <p:cNvGrpSpPr/>
          <p:nvPr/>
        </p:nvGrpSpPr>
        <p:grpSpPr>
          <a:xfrm>
            <a:off x="44825" y="39124"/>
            <a:ext cx="2544421" cy="477001"/>
            <a:chOff x="44825" y="39124"/>
            <a:chExt cx="2544421" cy="477001"/>
          </a:xfrm>
        </p:grpSpPr>
        <p:sp>
          <p:nvSpPr>
            <p:cNvPr id="130" name="Google Shape;130;p19"/>
            <p:cNvSpPr txBox="1"/>
            <p:nvPr/>
          </p:nvSpPr>
          <p:spPr>
            <a:xfrm>
              <a:off x="485946" y="39125"/>
              <a:ext cx="2103300" cy="47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fr" sz="1900">
                  <a:solidFill>
                    <a:schemeClr val="lt1"/>
                  </a:solidFill>
                  <a:latin typeface="Oswald"/>
                  <a:ea typeface="Oswald"/>
                  <a:cs typeface="Oswald"/>
                  <a:sym typeface="Oswald"/>
                </a:rPr>
                <a:t>Technova Partners</a:t>
              </a:r>
              <a:endParaRPr b="1" sz="1900">
                <a:solidFill>
                  <a:schemeClr val="lt1"/>
                </a:solidFill>
                <a:latin typeface="Oswald"/>
                <a:ea typeface="Oswald"/>
                <a:cs typeface="Oswald"/>
                <a:sym typeface="Oswald"/>
              </a:endParaRPr>
            </a:p>
          </p:txBody>
        </p:sp>
        <p:pic>
          <p:nvPicPr>
            <p:cNvPr id="131" name="Google Shape;131;p19" title="generated-image (1).png"/>
            <p:cNvPicPr preferRelativeResize="0"/>
            <p:nvPr/>
          </p:nvPicPr>
          <p:blipFill>
            <a:blip r:embed="rId3">
              <a:alphaModFix/>
            </a:blip>
            <a:stretch>
              <a:fillRect/>
            </a:stretch>
          </p:blipFill>
          <p:spPr>
            <a:xfrm>
              <a:off x="44825" y="39124"/>
              <a:ext cx="477000" cy="477000"/>
            </a:xfrm>
            <a:prstGeom prst="rect">
              <a:avLst/>
            </a:prstGeom>
            <a:noFill/>
            <a:ln>
              <a:noFill/>
            </a:ln>
          </p:spPr>
        </p:pic>
      </p:grpSp>
      <p:sp>
        <p:nvSpPr>
          <p:cNvPr id="132" name="Google Shape;132;p19"/>
          <p:cNvSpPr txBox="1"/>
          <p:nvPr/>
        </p:nvSpPr>
        <p:spPr>
          <a:xfrm>
            <a:off x="0" y="328560"/>
            <a:ext cx="9144000" cy="747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Clr>
                <a:schemeClr val="dk1"/>
              </a:buClr>
              <a:buSzPts val="1100"/>
              <a:buFont typeface="Arial"/>
              <a:buNone/>
            </a:pPr>
            <a:r>
              <a:rPr b="1" lang="fr" sz="2400">
                <a:solidFill>
                  <a:srgbClr val="2956A7"/>
                </a:solidFill>
                <a:latin typeface="Montserrat"/>
                <a:ea typeface="Montserrat"/>
                <a:cs typeface="Montserrat"/>
                <a:sym typeface="Montserrat"/>
              </a:rPr>
              <a:t>Qualité Logicielle &amp; Tests</a:t>
            </a:r>
            <a:endParaRPr b="1" sz="2400">
              <a:solidFill>
                <a:srgbClr val="2956A7"/>
              </a:solidFill>
              <a:latin typeface="Montserrat"/>
              <a:ea typeface="Montserrat"/>
              <a:cs typeface="Montserrat"/>
              <a:sym typeface="Montserrat"/>
            </a:endParaRPr>
          </a:p>
        </p:txBody>
      </p:sp>
      <p:sp>
        <p:nvSpPr>
          <p:cNvPr id="133" name="Google Shape;133;p19"/>
          <p:cNvSpPr txBox="1"/>
          <p:nvPr/>
        </p:nvSpPr>
        <p:spPr>
          <a:xfrm>
            <a:off x="125" y="1355825"/>
            <a:ext cx="9144000" cy="1258200"/>
          </a:xfrm>
          <a:prstGeom prst="rect">
            <a:avLst/>
          </a:prstGeom>
          <a:noFill/>
          <a:ln>
            <a:noFill/>
          </a:ln>
        </p:spPr>
        <p:txBody>
          <a:bodyPr anchorCtr="0" anchor="t" bIns="91425" lIns="91425" spcFirstLastPara="1" rIns="91425" wrap="square" tIns="91425">
            <a:spAutoFit/>
          </a:bodyPr>
          <a:lstStyle/>
          <a:p>
            <a:pPr indent="-266700" lvl="0" marL="457200" rtl="0" algn="l">
              <a:lnSpc>
                <a:spcPct val="115000"/>
              </a:lnSpc>
              <a:spcBef>
                <a:spcPts val="1200"/>
              </a:spcBef>
              <a:spcAft>
                <a:spcPts val="0"/>
              </a:spcAft>
              <a:buClr>
                <a:schemeClr val="dk1"/>
              </a:buClr>
              <a:buSzPts val="600"/>
              <a:buChar char="●"/>
            </a:pPr>
            <a:r>
              <a:rPr lang="fr" sz="1500">
                <a:solidFill>
                  <a:srgbClr val="444444"/>
                </a:solidFill>
                <a:latin typeface="Montserrat"/>
                <a:ea typeface="Montserrat"/>
                <a:cs typeface="Montserrat"/>
                <a:sym typeface="Montserrat"/>
              </a:rPr>
              <a:t>Framework : Pytest + pytest-cov.</a:t>
            </a:r>
            <a:endParaRPr sz="1500">
              <a:solidFill>
                <a:srgbClr val="444444"/>
              </a:solidFill>
              <a:latin typeface="Montserrat"/>
              <a:ea typeface="Montserrat"/>
              <a:cs typeface="Montserrat"/>
              <a:sym typeface="Montserrat"/>
            </a:endParaRPr>
          </a:p>
          <a:p>
            <a:pPr indent="-266700" lvl="0" marL="457200" rtl="0" algn="l">
              <a:lnSpc>
                <a:spcPct val="115000"/>
              </a:lnSpc>
              <a:spcBef>
                <a:spcPts val="0"/>
              </a:spcBef>
              <a:spcAft>
                <a:spcPts val="0"/>
              </a:spcAft>
              <a:buClr>
                <a:schemeClr val="dk1"/>
              </a:buClr>
              <a:buSzPts val="600"/>
              <a:buChar char="●"/>
            </a:pPr>
            <a:r>
              <a:rPr lang="fr" sz="1500">
                <a:solidFill>
                  <a:srgbClr val="444444"/>
                </a:solidFill>
                <a:latin typeface="Montserrat"/>
                <a:ea typeface="Montserrat"/>
                <a:cs typeface="Montserrat"/>
                <a:sym typeface="Montserrat"/>
              </a:rPr>
              <a:t>Tests Unitaires : Fonctions utilitaires &amp; Chargement modèle.</a:t>
            </a:r>
            <a:endParaRPr sz="1500">
              <a:solidFill>
                <a:srgbClr val="444444"/>
              </a:solidFill>
              <a:latin typeface="Montserrat"/>
              <a:ea typeface="Montserrat"/>
              <a:cs typeface="Montserrat"/>
              <a:sym typeface="Montserrat"/>
            </a:endParaRPr>
          </a:p>
          <a:p>
            <a:pPr indent="-266700" lvl="0" marL="457200" rtl="0" algn="l">
              <a:lnSpc>
                <a:spcPct val="115000"/>
              </a:lnSpc>
              <a:spcBef>
                <a:spcPts val="0"/>
              </a:spcBef>
              <a:spcAft>
                <a:spcPts val="0"/>
              </a:spcAft>
              <a:buClr>
                <a:schemeClr val="dk1"/>
              </a:buClr>
              <a:buSzPts val="600"/>
              <a:buChar char="●"/>
            </a:pPr>
            <a:r>
              <a:rPr lang="fr" sz="1500">
                <a:solidFill>
                  <a:srgbClr val="444444"/>
                </a:solidFill>
                <a:latin typeface="Montserrat"/>
                <a:ea typeface="Montserrat"/>
                <a:cs typeface="Montserrat"/>
                <a:sym typeface="Montserrat"/>
              </a:rPr>
              <a:t>Tests Fonctionnels : Simulation complète API (TestClient).</a:t>
            </a:r>
            <a:endParaRPr sz="1500">
              <a:solidFill>
                <a:srgbClr val="444444"/>
              </a:solidFill>
              <a:latin typeface="Montserrat"/>
              <a:ea typeface="Montserrat"/>
              <a:cs typeface="Montserrat"/>
              <a:sym typeface="Montserrat"/>
            </a:endParaRPr>
          </a:p>
          <a:p>
            <a:pPr indent="-266700" lvl="0" marL="457200" rtl="0" algn="l">
              <a:lnSpc>
                <a:spcPct val="115000"/>
              </a:lnSpc>
              <a:spcBef>
                <a:spcPts val="0"/>
              </a:spcBef>
              <a:spcAft>
                <a:spcPts val="0"/>
              </a:spcAft>
              <a:buClr>
                <a:schemeClr val="dk1"/>
              </a:buClr>
              <a:buSzPts val="600"/>
              <a:buChar char="●"/>
            </a:pPr>
            <a:r>
              <a:rPr lang="fr" sz="1500">
                <a:solidFill>
                  <a:srgbClr val="444444"/>
                </a:solidFill>
                <a:latin typeface="Montserrat"/>
                <a:ea typeface="Montserrat"/>
                <a:cs typeface="Montserrat"/>
                <a:sym typeface="Montserrat"/>
              </a:rPr>
              <a:t>Mocking : Utilisation d'un DummyModel pour tester l'API sans charger le modèle lourd</a:t>
            </a:r>
            <a:r>
              <a:rPr lang="fr" sz="1800">
                <a:solidFill>
                  <a:schemeClr val="dk2"/>
                </a:solidFill>
              </a:rPr>
              <a:t>.</a:t>
            </a:r>
            <a:endParaRPr sz="1800">
              <a:solidFill>
                <a:schemeClr val="dk2"/>
              </a:solidFill>
            </a:endParaRPr>
          </a:p>
        </p:txBody>
      </p:sp>
      <p:pic>
        <p:nvPicPr>
          <p:cNvPr descr="peux-tu afficher ça de face plutot que de 3/4 ? et en plein format plutot qu'en incrustation sur un écran d'ordinateur ?" id="134" name="Google Shape;134;p19"/>
          <p:cNvPicPr preferRelativeResize="0"/>
          <p:nvPr/>
        </p:nvPicPr>
        <p:blipFill rotWithShape="1">
          <a:blip r:embed="rId4">
            <a:alphaModFix/>
          </a:blip>
          <a:srcRect b="37167" l="15402" r="59933" t="37198"/>
          <a:stretch/>
        </p:blipFill>
        <p:spPr>
          <a:xfrm>
            <a:off x="796375" y="2958400"/>
            <a:ext cx="1491558" cy="1550275"/>
          </a:xfrm>
          <a:prstGeom prst="rect">
            <a:avLst/>
          </a:prstGeom>
          <a:noFill/>
          <a:ln>
            <a:noFill/>
          </a:ln>
        </p:spPr>
      </p:pic>
      <p:pic>
        <p:nvPicPr>
          <p:cNvPr descr="peux-tu afficher ça de face plutot que de 3/4 ? et en plein format plutot qu'en incrustation sur un écran d'ordinateur ?" id="135" name="Google Shape;135;p19"/>
          <p:cNvPicPr preferRelativeResize="0"/>
          <p:nvPr/>
        </p:nvPicPr>
        <p:blipFill rotWithShape="1">
          <a:blip r:embed="rId4">
            <a:alphaModFix/>
          </a:blip>
          <a:srcRect b="38511" l="45740" r="16479" t="40046"/>
          <a:stretch/>
        </p:blipFill>
        <p:spPr>
          <a:xfrm>
            <a:off x="4951125" y="3885300"/>
            <a:ext cx="2217012" cy="1258200"/>
          </a:xfrm>
          <a:prstGeom prst="rect">
            <a:avLst/>
          </a:prstGeom>
          <a:noFill/>
          <a:ln>
            <a:noFill/>
          </a:ln>
        </p:spPr>
      </p:pic>
      <p:pic>
        <p:nvPicPr>
          <p:cNvPr id="136" name="Google Shape;136;p19" title="Capture d’écran 2025-12-10 à 00.01.00.png"/>
          <p:cNvPicPr preferRelativeResize="0"/>
          <p:nvPr/>
        </p:nvPicPr>
        <p:blipFill>
          <a:blip r:embed="rId5">
            <a:alphaModFix/>
          </a:blip>
          <a:stretch>
            <a:fillRect/>
          </a:stretch>
        </p:blipFill>
        <p:spPr>
          <a:xfrm>
            <a:off x="3050600" y="2614036"/>
            <a:ext cx="6018077" cy="1258200"/>
          </a:xfrm>
          <a:prstGeom prst="rect">
            <a:avLst/>
          </a:prstGeom>
          <a:noFill/>
          <a:ln>
            <a:noFill/>
          </a:ln>
        </p:spPr>
      </p:pic>
      <p:pic>
        <p:nvPicPr>
          <p:cNvPr descr="Améliorer cette diapositive" id="137" name="Google Shape;137;p19"/>
          <p:cNvPicPr preferRelativeResize="0"/>
          <p:nvPr/>
        </p:nvPicPr>
        <p:blipFill>
          <a:blip r:embed="rId6">
            <a:alphaModFix/>
          </a:blip>
          <a:stretch>
            <a:fillRect/>
          </a:stretch>
        </p:blipFill>
        <p:spPr>
          <a:xfrm>
            <a:off x="0" y="-7"/>
            <a:ext cx="9240252"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0"/>
          <p:cNvSpPr txBox="1"/>
          <p:nvPr>
            <p:ph idx="1" type="body"/>
          </p:nvPr>
        </p:nvSpPr>
        <p:spPr>
          <a:xfrm>
            <a:off x="0" y="1194200"/>
            <a:ext cx="9144000" cy="1442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fr" sz="2000" u="sng">
                <a:solidFill>
                  <a:srgbClr val="444444"/>
                </a:solidFill>
                <a:latin typeface="Montserrat"/>
                <a:ea typeface="Montserrat"/>
                <a:cs typeface="Montserrat"/>
                <a:sym typeface="Montserrat"/>
              </a:rPr>
              <a:t>Processus :</a:t>
            </a:r>
            <a:endParaRPr b="1" sz="2000" u="sng">
              <a:solidFill>
                <a:srgbClr val="444444"/>
              </a:solidFill>
              <a:latin typeface="Montserrat"/>
              <a:ea typeface="Montserrat"/>
              <a:cs typeface="Montserrat"/>
              <a:sym typeface="Montserrat"/>
            </a:endParaRPr>
          </a:p>
          <a:p>
            <a:pPr indent="-323850" lvl="0" marL="457200" rtl="0" algn="l">
              <a:spcBef>
                <a:spcPts val="1200"/>
              </a:spcBef>
              <a:spcAft>
                <a:spcPts val="0"/>
              </a:spcAft>
              <a:buClr>
                <a:schemeClr val="dk1"/>
              </a:buClr>
              <a:buSzPts val="1500"/>
              <a:buAutoNum type="arabicPeriod"/>
            </a:pPr>
            <a:r>
              <a:rPr lang="fr" sz="1500">
                <a:solidFill>
                  <a:srgbClr val="444444"/>
                </a:solidFill>
                <a:latin typeface="Montserrat"/>
                <a:ea typeface="Montserrat"/>
                <a:cs typeface="Montserrat"/>
                <a:sym typeface="Montserrat"/>
              </a:rPr>
              <a:t>Trigger : Push sur la branche principale.</a:t>
            </a:r>
            <a:endParaRPr sz="1500">
              <a:solidFill>
                <a:srgbClr val="444444"/>
              </a:solidFill>
              <a:latin typeface="Montserrat"/>
              <a:ea typeface="Montserrat"/>
              <a:cs typeface="Montserrat"/>
              <a:sym typeface="Montserrat"/>
            </a:endParaRPr>
          </a:p>
          <a:p>
            <a:pPr indent="-323850" lvl="0" marL="457200" rtl="0" algn="l">
              <a:spcBef>
                <a:spcPts val="0"/>
              </a:spcBef>
              <a:spcAft>
                <a:spcPts val="0"/>
              </a:spcAft>
              <a:buClr>
                <a:schemeClr val="dk1"/>
              </a:buClr>
              <a:buSzPts val="1500"/>
              <a:buAutoNum type="arabicPeriod"/>
            </a:pPr>
            <a:r>
              <a:rPr lang="fr" sz="1500">
                <a:solidFill>
                  <a:srgbClr val="444444"/>
                </a:solidFill>
                <a:latin typeface="Montserrat"/>
                <a:ea typeface="Montserrat"/>
                <a:cs typeface="Montserrat"/>
                <a:sym typeface="Montserrat"/>
              </a:rPr>
              <a:t>CI (Intégration) : Installation -&gt; Linting (Ruff) -&gt; Tests (Pytest).</a:t>
            </a:r>
            <a:endParaRPr sz="1500">
              <a:solidFill>
                <a:srgbClr val="444444"/>
              </a:solidFill>
              <a:latin typeface="Montserrat"/>
              <a:ea typeface="Montserrat"/>
              <a:cs typeface="Montserrat"/>
              <a:sym typeface="Montserrat"/>
            </a:endParaRPr>
          </a:p>
          <a:p>
            <a:pPr indent="-323850" lvl="0" marL="457200" rtl="0" algn="l">
              <a:spcBef>
                <a:spcPts val="0"/>
              </a:spcBef>
              <a:spcAft>
                <a:spcPts val="0"/>
              </a:spcAft>
              <a:buClr>
                <a:schemeClr val="dk1"/>
              </a:buClr>
              <a:buSzPts val="1500"/>
              <a:buAutoNum type="arabicPeriod"/>
            </a:pPr>
            <a:r>
              <a:rPr lang="fr" sz="1500">
                <a:solidFill>
                  <a:srgbClr val="444444"/>
                </a:solidFill>
                <a:latin typeface="Montserrat"/>
                <a:ea typeface="Montserrat"/>
                <a:cs typeface="Montserrat"/>
                <a:sym typeface="Montserrat"/>
              </a:rPr>
              <a:t>CD (Déploiement) : Build Docker -&gt; Push vers Hugging Face Space.</a:t>
            </a:r>
            <a:endParaRPr sz="1500">
              <a:solidFill>
                <a:srgbClr val="444444"/>
              </a:solidFill>
              <a:latin typeface="Montserrat"/>
              <a:ea typeface="Montserrat"/>
              <a:cs typeface="Montserrat"/>
              <a:sym typeface="Montserrat"/>
            </a:endParaRPr>
          </a:p>
        </p:txBody>
      </p:sp>
      <p:sp>
        <p:nvSpPr>
          <p:cNvPr id="143" name="Google Shape;143;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grpSp>
        <p:nvGrpSpPr>
          <p:cNvPr id="144" name="Google Shape;144;p20"/>
          <p:cNvGrpSpPr/>
          <p:nvPr/>
        </p:nvGrpSpPr>
        <p:grpSpPr>
          <a:xfrm>
            <a:off x="44825" y="39124"/>
            <a:ext cx="2544421" cy="477001"/>
            <a:chOff x="44825" y="39124"/>
            <a:chExt cx="2544421" cy="477001"/>
          </a:xfrm>
        </p:grpSpPr>
        <p:sp>
          <p:nvSpPr>
            <p:cNvPr id="145" name="Google Shape;145;p20"/>
            <p:cNvSpPr txBox="1"/>
            <p:nvPr/>
          </p:nvSpPr>
          <p:spPr>
            <a:xfrm>
              <a:off x="485946" y="39125"/>
              <a:ext cx="2103300" cy="47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fr" sz="1900">
                  <a:solidFill>
                    <a:schemeClr val="lt1"/>
                  </a:solidFill>
                  <a:latin typeface="Oswald"/>
                  <a:ea typeface="Oswald"/>
                  <a:cs typeface="Oswald"/>
                  <a:sym typeface="Oswald"/>
                </a:rPr>
                <a:t>Technova Partners</a:t>
              </a:r>
              <a:endParaRPr b="1" sz="1900">
                <a:solidFill>
                  <a:schemeClr val="lt1"/>
                </a:solidFill>
                <a:latin typeface="Oswald"/>
                <a:ea typeface="Oswald"/>
                <a:cs typeface="Oswald"/>
                <a:sym typeface="Oswald"/>
              </a:endParaRPr>
            </a:p>
          </p:txBody>
        </p:sp>
        <p:pic>
          <p:nvPicPr>
            <p:cNvPr id="146" name="Google Shape;146;p20" title="generated-image (1).png"/>
            <p:cNvPicPr preferRelativeResize="0"/>
            <p:nvPr/>
          </p:nvPicPr>
          <p:blipFill>
            <a:blip r:embed="rId3">
              <a:alphaModFix/>
            </a:blip>
            <a:stretch>
              <a:fillRect/>
            </a:stretch>
          </p:blipFill>
          <p:spPr>
            <a:xfrm>
              <a:off x="44825" y="39124"/>
              <a:ext cx="477000" cy="477000"/>
            </a:xfrm>
            <a:prstGeom prst="rect">
              <a:avLst/>
            </a:prstGeom>
            <a:noFill/>
            <a:ln>
              <a:noFill/>
            </a:ln>
          </p:spPr>
        </p:pic>
      </p:grpSp>
      <p:sp>
        <p:nvSpPr>
          <p:cNvPr id="147" name="Google Shape;147;p20"/>
          <p:cNvSpPr txBox="1"/>
          <p:nvPr/>
        </p:nvSpPr>
        <p:spPr>
          <a:xfrm>
            <a:off x="0" y="446911"/>
            <a:ext cx="9144000" cy="747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Clr>
                <a:schemeClr val="dk1"/>
              </a:buClr>
              <a:buSzPts val="1100"/>
              <a:buFont typeface="Arial"/>
              <a:buNone/>
            </a:pPr>
            <a:r>
              <a:rPr b="1" lang="fr" sz="2400">
                <a:solidFill>
                  <a:srgbClr val="2956A7"/>
                </a:solidFill>
                <a:latin typeface="Montserrat"/>
                <a:ea typeface="Montserrat"/>
                <a:cs typeface="Montserrat"/>
                <a:sym typeface="Montserrat"/>
              </a:rPr>
              <a:t>Pipeline CI/CD (GitHub Actions)</a:t>
            </a:r>
            <a:endParaRPr b="1" sz="2400">
              <a:solidFill>
                <a:srgbClr val="2956A7"/>
              </a:solidFill>
              <a:latin typeface="Montserrat"/>
              <a:ea typeface="Montserrat"/>
              <a:cs typeface="Montserrat"/>
              <a:sym typeface="Montserrat"/>
            </a:endParaRPr>
          </a:p>
        </p:txBody>
      </p:sp>
      <p:pic>
        <p:nvPicPr>
          <p:cNvPr id="148" name="Google Shape;148;p20" title="workflow.png"/>
          <p:cNvPicPr preferRelativeResize="0"/>
          <p:nvPr/>
        </p:nvPicPr>
        <p:blipFill rotWithShape="1">
          <a:blip r:embed="rId4">
            <a:alphaModFix/>
          </a:blip>
          <a:srcRect b="34102" l="0" r="0" t="0"/>
          <a:stretch/>
        </p:blipFill>
        <p:spPr>
          <a:xfrm rot="5400000">
            <a:off x="5793274" y="1472214"/>
            <a:ext cx="4654677" cy="1917649"/>
          </a:xfrm>
          <a:prstGeom prst="rect">
            <a:avLst/>
          </a:prstGeom>
          <a:noFill/>
          <a:ln>
            <a:noFill/>
          </a:ln>
        </p:spPr>
      </p:pic>
      <p:pic>
        <p:nvPicPr>
          <p:cNvPr id="149" name="Google Shape;149;p20" title="workflow.png"/>
          <p:cNvPicPr preferRelativeResize="0"/>
          <p:nvPr/>
        </p:nvPicPr>
        <p:blipFill rotWithShape="1">
          <a:blip r:embed="rId4">
            <a:alphaModFix/>
          </a:blip>
          <a:srcRect b="0" l="0" r="0" t="67120"/>
          <a:stretch/>
        </p:blipFill>
        <p:spPr>
          <a:xfrm>
            <a:off x="146031" y="2939300"/>
            <a:ext cx="7015757" cy="1442101"/>
          </a:xfrm>
          <a:prstGeom prst="rect">
            <a:avLst/>
          </a:prstGeom>
          <a:noFill/>
          <a:ln>
            <a:noFill/>
          </a:ln>
        </p:spPr>
      </p:pic>
      <p:pic>
        <p:nvPicPr>
          <p:cNvPr descr="Améliorer cette diapositive" id="150" name="Google Shape;150;p20"/>
          <p:cNvPicPr preferRelativeResize="0"/>
          <p:nvPr/>
        </p:nvPicPr>
        <p:blipFill>
          <a:blip r:embed="rId5">
            <a:alphaModFix/>
          </a:blip>
          <a:stretch>
            <a:fillRect/>
          </a:stretch>
        </p:blipFill>
        <p:spPr>
          <a:xfrm>
            <a:off x="0" y="-7"/>
            <a:ext cx="9240252"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grpSp>
        <p:nvGrpSpPr>
          <p:cNvPr id="156" name="Google Shape;156;p21"/>
          <p:cNvGrpSpPr/>
          <p:nvPr/>
        </p:nvGrpSpPr>
        <p:grpSpPr>
          <a:xfrm>
            <a:off x="44825" y="39124"/>
            <a:ext cx="2544421" cy="477001"/>
            <a:chOff x="44825" y="39124"/>
            <a:chExt cx="2544421" cy="477001"/>
          </a:xfrm>
        </p:grpSpPr>
        <p:sp>
          <p:nvSpPr>
            <p:cNvPr id="157" name="Google Shape;157;p21"/>
            <p:cNvSpPr txBox="1"/>
            <p:nvPr/>
          </p:nvSpPr>
          <p:spPr>
            <a:xfrm>
              <a:off x="485946" y="39125"/>
              <a:ext cx="2103300" cy="47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fr" sz="1900">
                  <a:solidFill>
                    <a:schemeClr val="lt1"/>
                  </a:solidFill>
                  <a:latin typeface="Oswald"/>
                  <a:ea typeface="Oswald"/>
                  <a:cs typeface="Oswald"/>
                  <a:sym typeface="Oswald"/>
                </a:rPr>
                <a:t>Technova Partners</a:t>
              </a:r>
              <a:endParaRPr b="1" sz="1900">
                <a:solidFill>
                  <a:schemeClr val="lt1"/>
                </a:solidFill>
                <a:latin typeface="Oswald"/>
                <a:ea typeface="Oswald"/>
                <a:cs typeface="Oswald"/>
                <a:sym typeface="Oswald"/>
              </a:endParaRPr>
            </a:p>
          </p:txBody>
        </p:sp>
        <p:pic>
          <p:nvPicPr>
            <p:cNvPr id="158" name="Google Shape;158;p21" title="generated-image (1).png"/>
            <p:cNvPicPr preferRelativeResize="0"/>
            <p:nvPr/>
          </p:nvPicPr>
          <p:blipFill>
            <a:blip r:embed="rId3">
              <a:alphaModFix/>
            </a:blip>
            <a:stretch>
              <a:fillRect/>
            </a:stretch>
          </p:blipFill>
          <p:spPr>
            <a:xfrm>
              <a:off x="44825" y="39124"/>
              <a:ext cx="477000" cy="477000"/>
            </a:xfrm>
            <a:prstGeom prst="rect">
              <a:avLst/>
            </a:prstGeom>
            <a:noFill/>
            <a:ln>
              <a:noFill/>
            </a:ln>
          </p:spPr>
        </p:pic>
      </p:grpSp>
      <p:sp>
        <p:nvSpPr>
          <p:cNvPr id="159" name="Google Shape;159;p21"/>
          <p:cNvSpPr txBox="1"/>
          <p:nvPr/>
        </p:nvSpPr>
        <p:spPr>
          <a:xfrm>
            <a:off x="0" y="406165"/>
            <a:ext cx="9144000" cy="747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Clr>
                <a:schemeClr val="dk1"/>
              </a:buClr>
              <a:buSzPts val="1100"/>
              <a:buFont typeface="Arial"/>
              <a:buNone/>
            </a:pPr>
            <a:r>
              <a:rPr b="1" lang="fr" sz="2400">
                <a:solidFill>
                  <a:srgbClr val="2956A7"/>
                </a:solidFill>
                <a:latin typeface="Montserrat"/>
                <a:ea typeface="Montserrat"/>
                <a:cs typeface="Montserrat"/>
                <a:sym typeface="Montserrat"/>
              </a:rPr>
              <a:t>DÉMONSTRATION</a:t>
            </a:r>
            <a:endParaRPr b="1" sz="2400">
              <a:solidFill>
                <a:srgbClr val="2956A7"/>
              </a:solidFill>
              <a:latin typeface="Montserrat"/>
              <a:ea typeface="Montserrat"/>
              <a:cs typeface="Montserrat"/>
              <a:sym typeface="Montserrat"/>
            </a:endParaRPr>
          </a:p>
        </p:txBody>
      </p:sp>
      <p:sp>
        <p:nvSpPr>
          <p:cNvPr id="160" name="Google Shape;160;p21"/>
          <p:cNvSpPr txBox="1"/>
          <p:nvPr/>
        </p:nvSpPr>
        <p:spPr>
          <a:xfrm>
            <a:off x="0" y="2302360"/>
            <a:ext cx="9144000" cy="1212000"/>
          </a:xfrm>
          <a:prstGeom prst="rect">
            <a:avLst/>
          </a:prstGeom>
          <a:noFill/>
          <a:ln>
            <a:noFill/>
          </a:ln>
        </p:spPr>
        <p:txBody>
          <a:bodyPr anchorCtr="0" anchor="t" bIns="91425" lIns="91425" spcFirstLastPara="1" rIns="91425" wrap="square" tIns="91425">
            <a:spAutoFit/>
          </a:bodyPr>
          <a:lstStyle/>
          <a:p>
            <a:pPr indent="-292100" lvl="0" marL="457200" rtl="0" algn="l">
              <a:lnSpc>
                <a:spcPct val="115000"/>
              </a:lnSpc>
              <a:spcBef>
                <a:spcPts val="1200"/>
              </a:spcBef>
              <a:spcAft>
                <a:spcPts val="0"/>
              </a:spcAft>
              <a:buClr>
                <a:schemeClr val="dk1"/>
              </a:buClr>
              <a:buSzPts val="1000"/>
              <a:buFont typeface="Arial"/>
              <a:buChar char="●"/>
            </a:pPr>
            <a:r>
              <a:rPr lang="fr" sz="1500">
                <a:solidFill>
                  <a:srgbClr val="444444"/>
                </a:solidFill>
                <a:latin typeface="Montserrat"/>
                <a:ea typeface="Montserrat"/>
                <a:cs typeface="Montserrat"/>
                <a:sym typeface="Montserrat"/>
              </a:rPr>
              <a:t>Health Check (/health).</a:t>
            </a:r>
            <a:endParaRPr sz="1500">
              <a:solidFill>
                <a:srgbClr val="444444"/>
              </a:solidFill>
              <a:latin typeface="Montserrat"/>
              <a:ea typeface="Montserrat"/>
              <a:cs typeface="Montserrat"/>
              <a:sym typeface="Montserrat"/>
            </a:endParaRPr>
          </a:p>
          <a:p>
            <a:pPr indent="-292100" lvl="0" marL="457200" rtl="0" algn="l">
              <a:lnSpc>
                <a:spcPct val="115000"/>
              </a:lnSpc>
              <a:spcBef>
                <a:spcPts val="0"/>
              </a:spcBef>
              <a:spcAft>
                <a:spcPts val="0"/>
              </a:spcAft>
              <a:buClr>
                <a:schemeClr val="dk1"/>
              </a:buClr>
              <a:buSzPts val="1000"/>
              <a:buFont typeface="Arial"/>
              <a:buChar char="●"/>
            </a:pPr>
            <a:r>
              <a:rPr lang="fr" sz="1500">
                <a:solidFill>
                  <a:srgbClr val="444444"/>
                </a:solidFill>
                <a:latin typeface="Montserrat"/>
                <a:ea typeface="Montserrat"/>
                <a:cs typeface="Montserrat"/>
                <a:sym typeface="Montserrat"/>
              </a:rPr>
              <a:t>Recherche collaborateur &amp; Prédiction.</a:t>
            </a:r>
            <a:endParaRPr sz="1500">
              <a:solidFill>
                <a:srgbClr val="444444"/>
              </a:solidFill>
              <a:latin typeface="Montserrat"/>
              <a:ea typeface="Montserrat"/>
              <a:cs typeface="Montserrat"/>
              <a:sym typeface="Montserrat"/>
            </a:endParaRPr>
          </a:p>
          <a:p>
            <a:pPr indent="-292100" lvl="0" marL="457200" rtl="0" algn="l">
              <a:lnSpc>
                <a:spcPct val="115000"/>
              </a:lnSpc>
              <a:spcBef>
                <a:spcPts val="0"/>
              </a:spcBef>
              <a:spcAft>
                <a:spcPts val="0"/>
              </a:spcAft>
              <a:buClr>
                <a:schemeClr val="dk1"/>
              </a:buClr>
              <a:buSzPts val="1000"/>
              <a:buFont typeface="Arial"/>
              <a:buChar char="●"/>
            </a:pPr>
            <a:r>
              <a:rPr lang="fr" sz="1500">
                <a:solidFill>
                  <a:srgbClr val="444444"/>
                </a:solidFill>
                <a:latin typeface="Montserrat"/>
                <a:ea typeface="Montserrat"/>
                <a:cs typeface="Montserrat"/>
                <a:sym typeface="Montserrat"/>
              </a:rPr>
              <a:t>Analyse SHAP (Waterfall).</a:t>
            </a:r>
            <a:endParaRPr sz="1500">
              <a:solidFill>
                <a:srgbClr val="444444"/>
              </a:solidFill>
              <a:latin typeface="Montserrat"/>
              <a:ea typeface="Montserrat"/>
              <a:cs typeface="Montserrat"/>
              <a:sym typeface="Montserrat"/>
            </a:endParaRPr>
          </a:p>
          <a:p>
            <a:pPr indent="-292100" lvl="0" marL="457200" rtl="0" algn="l">
              <a:lnSpc>
                <a:spcPct val="115000"/>
              </a:lnSpc>
              <a:spcBef>
                <a:spcPts val="0"/>
              </a:spcBef>
              <a:spcAft>
                <a:spcPts val="0"/>
              </a:spcAft>
              <a:buClr>
                <a:schemeClr val="dk1"/>
              </a:buClr>
              <a:buSzPts val="1000"/>
              <a:buFont typeface="Arial"/>
              <a:buChar char="●"/>
            </a:pPr>
            <a:r>
              <a:rPr lang="fr" sz="1500">
                <a:solidFill>
                  <a:srgbClr val="444444"/>
                </a:solidFill>
                <a:latin typeface="Montserrat"/>
                <a:ea typeface="Montserrat"/>
                <a:cs typeface="Montserrat"/>
                <a:sym typeface="Montserrat"/>
              </a:rPr>
              <a:t>Vérification des logs techniques.</a:t>
            </a:r>
            <a:endParaRPr sz="1100">
              <a:solidFill>
                <a:schemeClr val="dk1"/>
              </a:solidFill>
              <a:latin typeface="Roboto"/>
              <a:ea typeface="Roboto"/>
              <a:cs typeface="Roboto"/>
              <a:sym typeface="Roboto"/>
            </a:endParaRPr>
          </a:p>
        </p:txBody>
      </p:sp>
      <p:pic>
        <p:nvPicPr>
          <p:cNvPr id="161" name="Google Shape;161;p21" title="Capture d’écran 2025-12-10 à 00.21.35.png"/>
          <p:cNvPicPr preferRelativeResize="0"/>
          <p:nvPr/>
        </p:nvPicPr>
        <p:blipFill>
          <a:blip r:embed="rId4">
            <a:alphaModFix/>
          </a:blip>
          <a:stretch>
            <a:fillRect/>
          </a:stretch>
        </p:blipFill>
        <p:spPr>
          <a:xfrm>
            <a:off x="4166050" y="1398850"/>
            <a:ext cx="4923974" cy="3163575"/>
          </a:xfrm>
          <a:prstGeom prst="rect">
            <a:avLst/>
          </a:prstGeom>
          <a:noFill/>
          <a:ln>
            <a:noFill/>
          </a:ln>
        </p:spPr>
      </p:pic>
      <p:pic>
        <p:nvPicPr>
          <p:cNvPr descr="Améliorer cette diapositive" id="162" name="Google Shape;162;p21"/>
          <p:cNvPicPr preferRelativeResize="0"/>
          <p:nvPr/>
        </p:nvPicPr>
        <p:blipFill>
          <a:blip r:embed="rId5">
            <a:alphaModFix/>
          </a:blip>
          <a:stretch>
            <a:fillRect/>
          </a:stretch>
        </p:blipFill>
        <p:spPr>
          <a:xfrm>
            <a:off x="0" y="0"/>
            <a:ext cx="9240247"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